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3"/>
  </p:sldMasterIdLst>
  <p:notesMasterIdLst>
    <p:notesMasterId r:id="rId18"/>
  </p:notesMasterIdLst>
  <p:sldIdLst>
    <p:sldId id="579" r:id="rId4"/>
    <p:sldId id="7761684" r:id="rId5"/>
    <p:sldId id="7761598" r:id="rId6"/>
    <p:sldId id="7761465" r:id="rId7"/>
    <p:sldId id="276" r:id="rId8"/>
    <p:sldId id="7761670" r:id="rId9"/>
    <p:sldId id="678" r:id="rId10"/>
    <p:sldId id="661" r:id="rId11"/>
    <p:sldId id="7761686" r:id="rId12"/>
    <p:sldId id="7761659" r:id="rId13"/>
    <p:sldId id="7761685" r:id="rId14"/>
    <p:sldId id="7761738" r:id="rId15"/>
    <p:sldId id="7761739" r:id="rId16"/>
    <p:sldId id="7761687" r:id="rId1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5C8"/>
    <a:srgbClr val="000000"/>
    <a:srgbClr val="5E5E5E"/>
    <a:srgbClr val="575756"/>
    <a:srgbClr val="527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327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A4D1-CC2E-B244-B266-286FA4BCC101}" type="datetimeFigureOut">
              <a:rPr lang="en-NL" smtClean="0"/>
              <a:t>09/15/2023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812CB-77B0-564C-B141-2098E89D6EC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04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f9e0110a2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f9e0110a2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ebt.or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ebt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ver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42EFE0-38DC-2E77-6CCC-2E2247995F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9400" y="153000"/>
            <a:ext cx="11833200" cy="6552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C369F-BD57-E07B-99E1-FB45952E68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238" y="0"/>
            <a:ext cx="1323975" cy="255905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NL" dirty="0"/>
              <a:t> 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3E293C-141C-B5D6-04C7-342962384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38" y="4891518"/>
            <a:ext cx="10588804" cy="616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cap="none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title style</a:t>
            </a:r>
            <a:r>
              <a:rPr lang="pt-BR" sz="3600" b="0" i="0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83CBFE-F954-D989-D4C1-D15626571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722725"/>
            <a:ext cx="520860" cy="953617"/>
          </a:xfrm>
          <a:solidFill>
            <a:srgbClr val="6AB5C8"/>
          </a:solidFill>
        </p:spPr>
        <p:txBody>
          <a:bodyPr/>
          <a:lstStyle>
            <a:lvl5pPr marL="1362600" indent="0">
              <a:buNone/>
              <a:defRPr/>
            </a:lvl5pPr>
          </a:lstStyle>
          <a:p>
            <a:pPr lvl="4"/>
            <a:r>
              <a:rPr lang="en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18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109628" y="611030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30FB5-D9A9-A393-FF59-513E31451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C8AC-E4EF-934A-8116-B2930AD5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1B199-33B6-114B-9ECB-F60F36DF5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5CC1D1-9D4D-D141-95B4-613B03A950D3}"/>
              </a:ext>
            </a:extLst>
          </p:cNvPr>
          <p:cNvSpPr/>
          <p:nvPr userDrawn="1"/>
        </p:nvSpPr>
        <p:spPr>
          <a:xfrm>
            <a:off x="662940" y="0"/>
            <a:ext cx="1325880" cy="249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0884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8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ic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465063" y="465359"/>
            <a:ext cx="5455255" cy="964210"/>
          </a:xfrm>
        </p:spPr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here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a </a:t>
            </a:r>
            <a:r>
              <a:rPr lang="pt-BR" dirty="0" err="1"/>
              <a:t>title</a:t>
            </a:r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9AC6E-24A5-FF18-1922-FA74C3789781}"/>
              </a:ext>
            </a:extLst>
          </p:cNvPr>
          <p:cNvSpPr/>
          <p:nvPr userDrawn="1"/>
        </p:nvSpPr>
        <p:spPr>
          <a:xfrm>
            <a:off x="10909300" y="0"/>
            <a:ext cx="1282700" cy="68580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58595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38D6D-4D0C-E3CE-8833-797C7FB7B858}"/>
              </a:ext>
            </a:extLst>
          </p:cNvPr>
          <p:cNvSpPr/>
          <p:nvPr userDrawn="1"/>
        </p:nvSpPr>
        <p:spPr>
          <a:xfrm>
            <a:off x="8442095" y="1174750"/>
            <a:ext cx="3359150" cy="450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rgbClr val="58595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F74AF6-BC07-5F36-763C-D7402F62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626" y="1414462"/>
            <a:ext cx="2986088" cy="4029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DCE38-82E8-2835-E67F-CE6CC73AE23A}"/>
              </a:ext>
            </a:extLst>
          </p:cNvPr>
          <p:cNvSpPr txBox="1">
            <a:spLocks/>
          </p:cNvSpPr>
          <p:nvPr userDrawn="1"/>
        </p:nvSpPr>
        <p:spPr>
          <a:xfrm>
            <a:off x="9058045" y="6185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7AE7E5-F45E-4F17-9CD4-CDE6C6D5854E}" type="slidenum">
              <a:rPr lang="pt-BR" smtClean="0">
                <a:solidFill>
                  <a:schemeClr val="bg1"/>
                </a:solidFill>
              </a:rPr>
              <a:pPr/>
              <a:t>‹#›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F54C02D2-7E30-367E-3669-009C01B3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063" y="1759408"/>
            <a:ext cx="5455255" cy="442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4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pictu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42302" y="465955"/>
            <a:ext cx="8484086" cy="964210"/>
          </a:xfrm>
        </p:spPr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here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a </a:t>
            </a:r>
            <a:r>
              <a:rPr lang="pt-BR" dirty="0" err="1"/>
              <a:t>title</a:t>
            </a:r>
            <a:endParaRPr lang="pt-B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DCE38-82E8-2835-E67F-CE6CC73AE23A}"/>
              </a:ext>
            </a:extLst>
          </p:cNvPr>
          <p:cNvSpPr txBox="1">
            <a:spLocks/>
          </p:cNvSpPr>
          <p:nvPr userDrawn="1"/>
        </p:nvSpPr>
        <p:spPr>
          <a:xfrm>
            <a:off x="9058045" y="6185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7AE7E5-F45E-4F17-9CD4-CDE6C6D5854E}" type="slidenum">
              <a:rPr lang="pt-BR" smtClean="0">
                <a:solidFill>
                  <a:schemeClr val="bg1"/>
                </a:solidFill>
              </a:rPr>
              <a:pPr/>
              <a:t>‹#›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0A8F2-18BF-05B6-6FD1-5CAC546CA5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83513" y="6368058"/>
            <a:ext cx="2743200" cy="365125"/>
          </a:xfrm>
        </p:spPr>
        <p:txBody>
          <a:bodyPr/>
          <a:lstStyle/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E91C4D-EC47-313B-F2AC-1431255C79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2448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162FF18-93EC-2376-33CD-87D76098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302" y="1849360"/>
            <a:ext cx="8375870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99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picture-3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599" y="227510"/>
            <a:ext cx="2880267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779F2-92C6-2C4A-9D2B-27494B824CC4}"/>
              </a:ext>
            </a:extLst>
          </p:cNvPr>
          <p:cNvSpPr/>
          <p:nvPr userDrawn="1"/>
        </p:nvSpPr>
        <p:spPr>
          <a:xfrm>
            <a:off x="3078866" y="227511"/>
            <a:ext cx="8950625" cy="6443472"/>
          </a:xfrm>
          <a:prstGeom prst="rect">
            <a:avLst/>
          </a:prstGeom>
          <a:solidFill>
            <a:srgbClr val="4AB8C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120567-BE30-F840-8A64-2B4667DAF2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8705" y="575733"/>
            <a:ext cx="8241496" cy="12530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title here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D5E21D9F-D280-D04E-85D1-DAE96F66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705" y="2077461"/>
            <a:ext cx="8241496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0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pictur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0F0DEB-F112-F0B8-C6FC-3B1083B51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72934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6F278-34D6-12E4-70F4-E0B8524FF4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58646" y="6312496"/>
            <a:ext cx="2743200" cy="365125"/>
          </a:xfrm>
        </p:spPr>
        <p:txBody>
          <a:bodyPr/>
          <a:lstStyle/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81F331-70C0-16FB-CA8B-273A981AAF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2641600" cy="6858000"/>
          </a:xfrm>
          <a:solidFill>
            <a:srgbClr val="6AB5C8">
              <a:alpha val="69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NL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ADE67C-727B-50E5-5096-FAA1FE8CA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600" y="5308600"/>
            <a:ext cx="1930400" cy="825500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1 WORLD TITLE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B37732BF-5C6A-70EE-6E1F-9D1FEA170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32696" y="3464753"/>
            <a:ext cx="8968208" cy="15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Type text here</a:t>
            </a:r>
          </a:p>
        </p:txBody>
      </p:sp>
    </p:spTree>
    <p:extLst>
      <p:ext uri="{BB962C8B-B14F-4D97-AF65-F5344CB8AC3E}">
        <p14:creationId xmlns:p14="http://schemas.microsoft.com/office/powerpoint/2010/main" val="315349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779F2-92C6-2C4A-9D2B-27494B824CC4}"/>
              </a:ext>
            </a:extLst>
          </p:cNvPr>
          <p:cNvSpPr/>
          <p:nvPr userDrawn="1"/>
        </p:nvSpPr>
        <p:spPr>
          <a:xfrm>
            <a:off x="6083288" y="207264"/>
            <a:ext cx="5914800" cy="64476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722" y="219789"/>
            <a:ext cx="5916092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0A16C9A-4509-EC4E-8C80-EDCD7A706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3913" y="2035636"/>
            <a:ext cx="5426075" cy="435574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NL"/>
              <a:t>Write subtitle text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7641031-04A9-C444-83F7-54D7DAD04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3913" y="556791"/>
            <a:ext cx="5426075" cy="12530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282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slide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CF74B0-8224-904C-B792-293B1930ED99}"/>
              </a:ext>
            </a:extLst>
          </p:cNvPr>
          <p:cNvSpPr/>
          <p:nvPr userDrawn="1"/>
        </p:nvSpPr>
        <p:spPr>
          <a:xfrm>
            <a:off x="0" y="0"/>
            <a:ext cx="56896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599" y="227510"/>
            <a:ext cx="5916092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779F2-92C6-2C4A-9D2B-27494B824CC4}"/>
              </a:ext>
            </a:extLst>
          </p:cNvPr>
          <p:cNvSpPr/>
          <p:nvPr userDrawn="1"/>
        </p:nvSpPr>
        <p:spPr>
          <a:xfrm>
            <a:off x="6114691" y="227511"/>
            <a:ext cx="5914800" cy="6443472"/>
          </a:xfrm>
          <a:prstGeom prst="rect">
            <a:avLst/>
          </a:prstGeom>
          <a:solidFill>
            <a:srgbClr val="4AB8C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450B74-2EC0-984B-B286-2F6FF243A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25" y="2054578"/>
            <a:ext cx="5426075" cy="435574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595959"/>
                </a:solidFill>
              </a:defRPr>
            </a:lvl1pPr>
          </a:lstStyle>
          <a:p>
            <a:pPr lvl="0"/>
            <a:r>
              <a:rPr lang="en-NL"/>
              <a:t>Write subtitle text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120567-BE30-F840-8A64-2B4667DAF2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125" y="575733"/>
            <a:ext cx="5426075" cy="12530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59595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75359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4691" y="227510"/>
            <a:ext cx="5916092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52641-CAAA-8740-8945-8788C07C6E16}"/>
              </a:ext>
            </a:extLst>
          </p:cNvPr>
          <p:cNvSpPr/>
          <p:nvPr userDrawn="1"/>
        </p:nvSpPr>
        <p:spPr>
          <a:xfrm>
            <a:off x="181200" y="227510"/>
            <a:ext cx="5914800" cy="64476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ECE6810-5653-8542-B5C4-74197FC5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37" y="2074824"/>
            <a:ext cx="5426075" cy="435574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NL"/>
              <a:t>Write subtitle text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A60BEE3-3713-9C4D-82F2-BAF1C1081C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037" y="595979"/>
            <a:ext cx="5426075" cy="12530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34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ver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3573E-D9E5-8543-BB74-255A440881FF}"/>
              </a:ext>
            </a:extLst>
          </p:cNvPr>
          <p:cNvSpPr/>
          <p:nvPr userDrawn="1"/>
        </p:nvSpPr>
        <p:spPr>
          <a:xfrm>
            <a:off x="0" y="4128654"/>
            <a:ext cx="12192000" cy="2729345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8591" y="5011221"/>
            <a:ext cx="9370556" cy="964210"/>
          </a:xfr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here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a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AAC52B-801A-EBF5-ECB4-8CC648F20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12865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48D66-FAB7-03FE-15EE-60D6DB35B164}"/>
              </a:ext>
            </a:extLst>
          </p:cNvPr>
          <p:cNvSpPr/>
          <p:nvPr userDrawn="1"/>
        </p:nvSpPr>
        <p:spPr>
          <a:xfrm>
            <a:off x="0" y="5011221"/>
            <a:ext cx="520861" cy="9536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7348A5D-90D1-3B38-2FA2-001F0A970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91" y="4364181"/>
            <a:ext cx="1025236" cy="19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CF74B0-8224-904C-B792-293B1930ED99}"/>
              </a:ext>
            </a:extLst>
          </p:cNvPr>
          <p:cNvSpPr/>
          <p:nvPr userDrawn="1"/>
        </p:nvSpPr>
        <p:spPr>
          <a:xfrm>
            <a:off x="0" y="0"/>
            <a:ext cx="56896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4691" y="227510"/>
            <a:ext cx="5916092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779F2-92C6-2C4A-9D2B-27494B824CC4}"/>
              </a:ext>
            </a:extLst>
          </p:cNvPr>
          <p:cNvSpPr/>
          <p:nvPr userDrawn="1"/>
        </p:nvSpPr>
        <p:spPr>
          <a:xfrm>
            <a:off x="167196" y="207264"/>
            <a:ext cx="5914800" cy="6443472"/>
          </a:xfrm>
          <a:prstGeom prst="rect">
            <a:avLst/>
          </a:prstGeom>
          <a:solidFill>
            <a:srgbClr val="4AB8C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B44E54-922E-0948-A876-83D4CA010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785" y="2002327"/>
            <a:ext cx="5426075" cy="435574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595959"/>
                </a:solidFill>
              </a:defRPr>
            </a:lvl1pPr>
          </a:lstStyle>
          <a:p>
            <a:pPr lvl="0"/>
            <a:r>
              <a:rPr lang="en-NL"/>
              <a:t>Write subtitle text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734556C-E6A8-3844-A8C9-658710003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785" y="523482"/>
            <a:ext cx="5426075" cy="125306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59595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0370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3573E-D9E5-8543-BB74-255A440881F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34736" y="4722725"/>
            <a:ext cx="6242839" cy="964210"/>
          </a:xfr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here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a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AAC52B-801A-EBF5-ECB4-8CC648F20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2311" y="574675"/>
            <a:ext cx="4170362" cy="57086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48D66-FAB7-03FE-15EE-60D6DB35B164}"/>
              </a:ext>
            </a:extLst>
          </p:cNvPr>
          <p:cNvSpPr/>
          <p:nvPr userDrawn="1"/>
        </p:nvSpPr>
        <p:spPr>
          <a:xfrm>
            <a:off x="0" y="4722725"/>
            <a:ext cx="520861" cy="9536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789C1F-DE5A-3586-A0E5-30A6870B0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03" y="0"/>
            <a:ext cx="1323181" cy="25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2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1535D-2141-33D8-5D5B-22DEA5241DB8}"/>
              </a:ext>
            </a:extLst>
          </p:cNvPr>
          <p:cNvSpPr/>
          <p:nvPr userDrawn="1"/>
        </p:nvSpPr>
        <p:spPr>
          <a:xfrm>
            <a:off x="179908" y="200364"/>
            <a:ext cx="11832184" cy="6457272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D47B95-D456-1DF6-0252-AFE09A3638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861" y="5083354"/>
            <a:ext cx="9340770" cy="540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 sz="3500" b="1" i="0" cap="none" baseline="0">
                <a:solidFill>
                  <a:schemeClr val="bg1"/>
                </a:solidFill>
                <a:latin typeface="Montserrat ExtraBold" pitchFamily="2" charset="77"/>
              </a:defRPr>
            </a:lvl1pPr>
            <a:lvl2pPr>
              <a:defRPr sz="3500" b="1" i="0" cap="all" baseline="0">
                <a:latin typeface="Montserrat ExtraBold" pitchFamily="2" charset="77"/>
              </a:defRPr>
            </a:lvl2pPr>
            <a:lvl3pPr>
              <a:defRPr sz="3500" b="1" i="0" cap="all" baseline="0">
                <a:latin typeface="Montserrat ExtraBold" pitchFamily="2" charset="77"/>
              </a:defRPr>
            </a:lvl3pPr>
            <a:lvl4pPr>
              <a:defRPr sz="3500" b="1" i="0" cap="all" baseline="0">
                <a:latin typeface="Montserrat ExtraBold" pitchFamily="2" charset="77"/>
              </a:defRPr>
            </a:lvl4pPr>
            <a:lvl5pPr>
              <a:defRPr sz="3500" b="1" i="0" cap="all" baseline="0">
                <a:latin typeface="Montserrat ExtraBold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/>
            </a:pPr>
            <a:r>
              <a:rPr lang="en-GB"/>
              <a:t>Edit UEBT divider title here</a:t>
            </a:r>
          </a:p>
          <a:p>
            <a:pPr lvl="0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0882A2-492E-CB69-75EF-9665F694D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61" y="5639607"/>
            <a:ext cx="6516688" cy="352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Edit sub-heading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C1399-6EFE-1760-99D1-ED23D65C9F62}"/>
              </a:ext>
            </a:extLst>
          </p:cNvPr>
          <p:cNvSpPr/>
          <p:nvPr userDrawn="1"/>
        </p:nvSpPr>
        <p:spPr>
          <a:xfrm>
            <a:off x="0" y="5038047"/>
            <a:ext cx="520861" cy="953617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83EF5-DBFE-F032-5037-312AD144D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683" y="218023"/>
            <a:ext cx="5726409" cy="504447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6F7404B-B925-B0AD-6F75-09D1B3E4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6" y="-1"/>
            <a:ext cx="1323182" cy="25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3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1535D-2141-33D8-5D5B-22DEA5241DB8}"/>
              </a:ext>
            </a:extLst>
          </p:cNvPr>
          <p:cNvSpPr/>
          <p:nvPr userDrawn="1"/>
        </p:nvSpPr>
        <p:spPr>
          <a:xfrm>
            <a:off x="179908" y="200364"/>
            <a:ext cx="11832184" cy="6457272"/>
          </a:xfrm>
          <a:prstGeom prst="rect">
            <a:avLst/>
          </a:prstGeom>
          <a:solidFill>
            <a:srgbClr val="6AB5C8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D47B95-D456-1DF6-0252-AFE09A3638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861" y="5083354"/>
            <a:ext cx="9340770" cy="540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 sz="3500" b="1" i="0" cap="none" baseline="0">
                <a:solidFill>
                  <a:srgbClr val="52707D"/>
                </a:solidFill>
                <a:latin typeface="Montserrat ExtraBold" pitchFamily="2" charset="77"/>
              </a:defRPr>
            </a:lvl1pPr>
            <a:lvl2pPr>
              <a:defRPr sz="3500" b="1" i="0" cap="all" baseline="0">
                <a:latin typeface="Montserrat ExtraBold" pitchFamily="2" charset="77"/>
              </a:defRPr>
            </a:lvl2pPr>
            <a:lvl3pPr>
              <a:defRPr sz="3500" b="1" i="0" cap="all" baseline="0">
                <a:latin typeface="Montserrat ExtraBold" pitchFamily="2" charset="77"/>
              </a:defRPr>
            </a:lvl3pPr>
            <a:lvl4pPr>
              <a:defRPr sz="3500" b="1" i="0" cap="all" baseline="0">
                <a:latin typeface="Montserrat ExtraBold" pitchFamily="2" charset="77"/>
              </a:defRPr>
            </a:lvl4pPr>
            <a:lvl5pPr>
              <a:defRPr sz="3500" b="1" i="0" cap="all" baseline="0">
                <a:latin typeface="Montserrat ExtraBold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/>
            </a:pPr>
            <a:r>
              <a:rPr lang="en-GB"/>
              <a:t>Edit UEBT divider title here</a:t>
            </a:r>
          </a:p>
          <a:p>
            <a:pPr lvl="0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0882A2-492E-CB69-75EF-9665F694D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61" y="5639607"/>
            <a:ext cx="6516688" cy="352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2707D"/>
                </a:solidFill>
              </a:defRPr>
            </a:lvl1pPr>
          </a:lstStyle>
          <a:p>
            <a:pPr lvl="0"/>
            <a:r>
              <a:rPr lang="en-GB"/>
              <a:t>Edit sub-heading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C1399-6EFE-1760-99D1-ED23D65C9F62}"/>
              </a:ext>
            </a:extLst>
          </p:cNvPr>
          <p:cNvSpPr/>
          <p:nvPr userDrawn="1"/>
        </p:nvSpPr>
        <p:spPr>
          <a:xfrm>
            <a:off x="0" y="5038047"/>
            <a:ext cx="520861" cy="953617"/>
          </a:xfrm>
          <a:prstGeom prst="rect">
            <a:avLst/>
          </a:prstGeom>
          <a:solidFill>
            <a:srgbClr val="52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83EF5-DBFE-F032-5037-312AD144D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683" y="218023"/>
            <a:ext cx="5726409" cy="504447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446C3D1-2082-1E0B-0F2D-533C6109E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03" y="0"/>
            <a:ext cx="1323181" cy="25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4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1D4E9-9BBE-CF3A-D833-E8817D8930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31535D-2141-33D8-5D5B-22DEA5241DB8}"/>
              </a:ext>
            </a:extLst>
          </p:cNvPr>
          <p:cNvSpPr/>
          <p:nvPr userDrawn="1"/>
        </p:nvSpPr>
        <p:spPr>
          <a:xfrm>
            <a:off x="179908" y="200364"/>
            <a:ext cx="11832184" cy="6457272"/>
          </a:xfrm>
          <a:prstGeom prst="rect">
            <a:avLst/>
          </a:prstGeom>
          <a:solidFill>
            <a:srgbClr val="6AB5C8"/>
          </a:solidFill>
          <a:ln>
            <a:noFill/>
          </a:ln>
          <a:effectLst>
            <a:outerShdw blurRad="76200" sx="101101" sy="101101" algn="ctr" rotWithShape="0">
              <a:srgbClr val="2B2B2B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D47B95-D456-1DF6-0252-AFE09A3638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861" y="5038047"/>
            <a:ext cx="9340770" cy="540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 sz="3500" b="1" i="0" cap="none" baseline="0">
                <a:solidFill>
                  <a:schemeClr val="bg1"/>
                </a:solidFill>
                <a:latin typeface="Montserrat ExtraBold" pitchFamily="2" charset="77"/>
              </a:defRPr>
            </a:lvl1pPr>
            <a:lvl2pPr>
              <a:defRPr sz="3500" b="1" i="0" cap="all" baseline="0">
                <a:latin typeface="Montserrat ExtraBold" pitchFamily="2" charset="77"/>
              </a:defRPr>
            </a:lvl2pPr>
            <a:lvl3pPr>
              <a:defRPr sz="3500" b="1" i="0" cap="all" baseline="0">
                <a:latin typeface="Montserrat ExtraBold" pitchFamily="2" charset="77"/>
              </a:defRPr>
            </a:lvl3pPr>
            <a:lvl4pPr>
              <a:defRPr sz="3500" b="1" i="0" cap="all" baseline="0">
                <a:latin typeface="Montserrat ExtraBold" pitchFamily="2" charset="77"/>
              </a:defRPr>
            </a:lvl4pPr>
            <a:lvl5pPr>
              <a:defRPr sz="3500" b="1" i="0" cap="all" baseline="0">
                <a:latin typeface="Montserrat ExtraBold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/>
            </a:pPr>
            <a:r>
              <a:rPr lang="en-GB"/>
              <a:t>Edit UEBT divider title here</a:t>
            </a:r>
          </a:p>
          <a:p>
            <a:pPr lvl="0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0882A2-492E-CB69-75EF-9665F694D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61" y="5639607"/>
            <a:ext cx="6516688" cy="352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Edit sub-heading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C1399-6EFE-1760-99D1-ED23D65C9F62}"/>
              </a:ext>
            </a:extLst>
          </p:cNvPr>
          <p:cNvSpPr/>
          <p:nvPr userDrawn="1"/>
        </p:nvSpPr>
        <p:spPr>
          <a:xfrm>
            <a:off x="0" y="5038047"/>
            <a:ext cx="520861" cy="953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83EF5-DBFE-F032-5037-312AD144D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683" y="218023"/>
            <a:ext cx="5726409" cy="504447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6F7404B-B925-B0AD-6F75-09D1B3E4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6" y="-1"/>
            <a:ext cx="1323182" cy="25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5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1535D-2141-33D8-5D5B-22DEA5241DB8}"/>
              </a:ext>
            </a:extLst>
          </p:cNvPr>
          <p:cNvSpPr/>
          <p:nvPr userDrawn="1"/>
        </p:nvSpPr>
        <p:spPr>
          <a:xfrm>
            <a:off x="179908" y="200364"/>
            <a:ext cx="11832184" cy="6457272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D47B95-D456-1DF6-0252-AFE09A3638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861" y="5083354"/>
            <a:ext cx="9340770" cy="540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 sz="3500" b="1" i="0" cap="none" baseline="0">
                <a:solidFill>
                  <a:schemeClr val="bg1"/>
                </a:solidFill>
                <a:latin typeface="Montserrat ExtraBold" pitchFamily="2" charset="77"/>
              </a:defRPr>
            </a:lvl1pPr>
            <a:lvl2pPr>
              <a:defRPr sz="3500" b="1" i="0" cap="all" baseline="0">
                <a:latin typeface="Montserrat ExtraBold" pitchFamily="2" charset="77"/>
              </a:defRPr>
            </a:lvl2pPr>
            <a:lvl3pPr>
              <a:defRPr sz="3500" b="1" i="0" cap="all" baseline="0">
                <a:latin typeface="Montserrat ExtraBold" pitchFamily="2" charset="77"/>
              </a:defRPr>
            </a:lvl3pPr>
            <a:lvl4pPr>
              <a:defRPr sz="3500" b="1" i="0" cap="all" baseline="0">
                <a:latin typeface="Montserrat ExtraBold" pitchFamily="2" charset="77"/>
              </a:defRPr>
            </a:lvl4pPr>
            <a:lvl5pPr>
              <a:defRPr sz="3500" b="1" i="0" cap="all" baseline="0">
                <a:latin typeface="Montserrat ExtraBold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59F4D"/>
              </a:buClr>
              <a:buSzPct val="110000"/>
              <a:buFontTx/>
              <a:buNone/>
              <a:tabLst/>
              <a:defRPr/>
            </a:pPr>
            <a:r>
              <a:rPr lang="en-GB"/>
              <a:t>Edit UEBT divider title here</a:t>
            </a:r>
          </a:p>
          <a:p>
            <a:pPr lvl="0"/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0882A2-492E-CB69-75EF-9665F694D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61" y="5639607"/>
            <a:ext cx="6516688" cy="352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Edit sub-heading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C1399-6EFE-1760-99D1-ED23D65C9F62}"/>
              </a:ext>
            </a:extLst>
          </p:cNvPr>
          <p:cNvSpPr/>
          <p:nvPr userDrawn="1"/>
        </p:nvSpPr>
        <p:spPr>
          <a:xfrm>
            <a:off x="0" y="5038047"/>
            <a:ext cx="520861" cy="953617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6F7404B-B925-B0AD-6F75-09D1B3E4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6" y="-1"/>
            <a:ext cx="1323182" cy="25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8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779F2-92C6-2C4A-9D2B-27494B824CC4}"/>
              </a:ext>
            </a:extLst>
          </p:cNvPr>
          <p:cNvSpPr/>
          <p:nvPr userDrawn="1"/>
        </p:nvSpPr>
        <p:spPr>
          <a:xfrm>
            <a:off x="6083288" y="205867"/>
            <a:ext cx="5928804" cy="6443472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1C0618-B145-234D-B6DD-9BB93BE39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196" y="207963"/>
            <a:ext cx="5916092" cy="6442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DE4DC59-4F63-DFD6-8BC7-7AABED8D0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901" y="206565"/>
            <a:ext cx="1172163" cy="2267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FDC87-286F-2150-60F6-5E879EBEA957}"/>
              </a:ext>
            </a:extLst>
          </p:cNvPr>
          <p:cNvSpPr txBox="1"/>
          <p:nvPr userDrawn="1"/>
        </p:nvSpPr>
        <p:spPr>
          <a:xfrm>
            <a:off x="9868132" y="3417971"/>
            <a:ext cx="1744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info@uebt.org</a:t>
            </a:r>
            <a:endParaRPr lang="en-US" sz="160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6" name="Picture 15" descr="A white line drawing of a globe with a pin on it&#10;&#10;Description automatically generated">
            <a:extLst>
              <a:ext uri="{FF2B5EF4-FFF2-40B4-BE49-F238E27FC236}">
                <a16:creationId xmlns:a16="http://schemas.microsoft.com/office/drawing/2014/main" id="{8673DA1C-559B-6D08-2696-74DB28E65D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16" y="4131364"/>
            <a:ext cx="505914" cy="505914"/>
          </a:xfrm>
          <a:prstGeom prst="rect">
            <a:avLst/>
          </a:prstGeom>
        </p:spPr>
      </p:pic>
      <p:pic>
        <p:nvPicPr>
          <p:cNvPr id="20" name="Picture 19" descr="A white line drawing of a computer screen&#10;&#10;Description automatically generated">
            <a:extLst>
              <a:ext uri="{FF2B5EF4-FFF2-40B4-BE49-F238E27FC236}">
                <a16:creationId xmlns:a16="http://schemas.microsoft.com/office/drawing/2014/main" id="{9E8F0E30-8228-50FC-3DC1-32F1124D79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901" y="3389953"/>
            <a:ext cx="483331" cy="4833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15CB93-239C-A956-541C-9EA93A7A9735}"/>
              </a:ext>
            </a:extLst>
          </p:cNvPr>
          <p:cNvSpPr txBox="1"/>
          <p:nvPr userDrawn="1"/>
        </p:nvSpPr>
        <p:spPr>
          <a:xfrm>
            <a:off x="7342199" y="3417971"/>
            <a:ext cx="1723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>
                <a:solidFill>
                  <a:schemeClr val="bg1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www.uebt.org</a:t>
            </a:r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406183-7D2F-3684-D077-B708BEE1DE44}"/>
              </a:ext>
            </a:extLst>
          </p:cNvPr>
          <p:cNvGrpSpPr/>
          <p:nvPr userDrawn="1"/>
        </p:nvGrpSpPr>
        <p:grpSpPr>
          <a:xfrm>
            <a:off x="7342199" y="4118621"/>
            <a:ext cx="4906251" cy="1341682"/>
            <a:chOff x="7355704" y="4381430"/>
            <a:chExt cx="4906251" cy="1341682"/>
          </a:xfrm>
        </p:grpSpPr>
        <p:sp>
          <p:nvSpPr>
            <p:cNvPr id="8" name="CaixaDeTexto 1">
              <a:extLst>
                <a:ext uri="{FF2B5EF4-FFF2-40B4-BE49-F238E27FC236}">
                  <a16:creationId xmlns:a16="http://schemas.microsoft.com/office/drawing/2014/main" id="{AC946C7A-69BD-8F4F-B2DA-3EC560B2440F}"/>
                </a:ext>
              </a:extLst>
            </p:cNvPr>
            <p:cNvSpPr txBox="1"/>
            <p:nvPr userDrawn="1"/>
          </p:nvSpPr>
          <p:spPr>
            <a:xfrm>
              <a:off x="7355704" y="4381430"/>
              <a:ext cx="3412804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Brazil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France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India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Madagascar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8092E1-42C3-3CC8-D344-291B94C480CA}"/>
                </a:ext>
              </a:extLst>
            </p:cNvPr>
            <p:cNvSpPr txBox="1"/>
            <p:nvPr userDrawn="1"/>
          </p:nvSpPr>
          <p:spPr>
            <a:xfrm>
              <a:off x="9321037" y="4415062"/>
              <a:ext cx="2940918" cy="1308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The Netherlands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Switzerland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Turkey</a:t>
              </a:r>
            </a:p>
            <a:p>
              <a:pPr marL="0" indent="0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</a:rPr>
                <a:t>Vietnam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84EE7A-92B1-E43B-5C3A-D7BEFB8853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79072" y="4460508"/>
              <a:ext cx="0" cy="114989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A white line drawing of a envelope with a letter&#10;&#10;Description automatically generated">
            <a:extLst>
              <a:ext uri="{FF2B5EF4-FFF2-40B4-BE49-F238E27FC236}">
                <a16:creationId xmlns:a16="http://schemas.microsoft.com/office/drawing/2014/main" id="{689F64C0-2B54-42F8-98BF-18BC45A7DA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532" y="3307596"/>
            <a:ext cx="483331" cy="4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69" cy="68579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8001" y="0"/>
            <a:ext cx="206375" cy="1341120"/>
          </a:xfrm>
          <a:prstGeom prst="rect">
            <a:avLst/>
          </a:prstGeom>
          <a:solidFill>
            <a:srgbClr val="FAA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347135"/>
            <a:ext cx="9753599" cy="1095800"/>
          </a:xfrm>
        </p:spPr>
        <p:txBody>
          <a:bodyPr anchor="b"/>
          <a:lstStyle>
            <a:lvl1pPr>
              <a:defRPr sz="3733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854201"/>
            <a:ext cx="9753599" cy="4407180"/>
          </a:xfrm>
        </p:spPr>
        <p:txBody>
          <a:bodyPr/>
          <a:lstStyle>
            <a:lvl1pPr marL="380990" indent="-380990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1"/>
              </a:buClr>
              <a:defRPr sz="2133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1"/>
              </a:buCl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1"/>
              </a:buCl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1"/>
              </a:buCl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9CF95-F6DC-4BB0-BCA7-86186416F3BE}"/>
              </a:ext>
            </a:extLst>
          </p:cNvPr>
          <p:cNvSpPr/>
          <p:nvPr userDrawn="1"/>
        </p:nvSpPr>
        <p:spPr>
          <a:xfrm>
            <a:off x="508001" y="0"/>
            <a:ext cx="206375" cy="1341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4E9F-7FCB-4E48-8ECE-44B20458F755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51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1A1B9-997E-D4CF-14C5-6DDC0C7A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E7EB2-2F0B-A401-24C8-39EB7A4A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D0C4-593F-C77D-966C-964EE62F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577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61656" y="307379"/>
            <a:ext cx="8484086" cy="964210"/>
          </a:xfrm>
        </p:spPr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 dirty="0" err="1"/>
              <a:t>Table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content</a:t>
            </a:r>
            <a:endParaRPr lang="pt-B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DCE38-82E8-2835-E67F-CE6CC73AE23A}"/>
              </a:ext>
            </a:extLst>
          </p:cNvPr>
          <p:cNvSpPr txBox="1">
            <a:spLocks/>
          </p:cNvSpPr>
          <p:nvPr userDrawn="1"/>
        </p:nvSpPr>
        <p:spPr>
          <a:xfrm>
            <a:off x="9058045" y="6185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7AE7E5-F45E-4F17-9CD4-CDE6C6D5854E}" type="slidenum">
              <a:rPr lang="pt-BR" smtClean="0">
                <a:solidFill>
                  <a:schemeClr val="bg1"/>
                </a:solidFill>
              </a:rPr>
              <a:pPr/>
              <a:t>‹#›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E91C4D-EC47-313B-F2AC-1431255C79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2122"/>
            <a:ext cx="26611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640218-2D3C-0319-53D9-476F410A32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703" y="1551211"/>
            <a:ext cx="7765036" cy="865188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9231287-231C-8434-CF7E-F31946110F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6220" y="2560480"/>
            <a:ext cx="7765036" cy="865188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BEED2B-A91A-BE42-48A2-C1A52543B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6220" y="3591227"/>
            <a:ext cx="7765036" cy="865188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3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45CD8DA-D5C1-02CE-ABEA-97C3EA331F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2998" y="4634969"/>
            <a:ext cx="7765036" cy="865188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4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E4E5508-87AD-3D1A-A73F-923C5C18D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2998" y="5686436"/>
            <a:ext cx="7765036" cy="865188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0F92D0-E602-4B1B-77FC-5CC0290F76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61566" y="1551211"/>
            <a:ext cx="719137" cy="865188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5F013E8-E50E-26E8-DD2D-E060AEDA95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6557" y="2560480"/>
            <a:ext cx="719137" cy="865188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2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715F8FF-72DB-57D5-F7DE-A42A828223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6556" y="3591228"/>
            <a:ext cx="719137" cy="865188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3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903FD3A-E626-8AFB-E50B-49B8366F71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3563" y="4634969"/>
            <a:ext cx="719137" cy="865188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4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ED8D8D7-5A6A-01DA-8084-491720270C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3562" y="5689434"/>
            <a:ext cx="719137" cy="865188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37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61656" y="307379"/>
            <a:ext cx="8484086" cy="686534"/>
          </a:xfrm>
        </p:spPr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 dirty="0" err="1"/>
              <a:t>Table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content</a:t>
            </a:r>
            <a:endParaRPr lang="pt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E91C4D-EC47-313B-F2AC-1431255C79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2122"/>
            <a:ext cx="2661138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640218-2D3C-0319-53D9-476F410A32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793" y="1539496"/>
            <a:ext cx="7765036" cy="686534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9231287-231C-8434-CF7E-F31946110F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320" y="2381823"/>
            <a:ext cx="7765036" cy="686533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CBEED2B-A91A-BE42-48A2-C1A52543B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1320" y="3224149"/>
            <a:ext cx="7765036" cy="686533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3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45CD8DA-D5C1-02CE-ABEA-97C3EA331F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8098" y="4066475"/>
            <a:ext cx="7765036" cy="686533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4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2E4E5508-87AD-3D1A-A73F-923C5C18D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8099" y="4908800"/>
            <a:ext cx="7765036" cy="686533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0F92D0-E602-4B1B-77FC-5CC0290F76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61656" y="1539496"/>
            <a:ext cx="719137" cy="686534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5F013E8-E50E-26E8-DD2D-E060AEDA95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61657" y="2381823"/>
            <a:ext cx="719137" cy="686533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2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715F8FF-72DB-57D5-F7DE-A42A828223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61656" y="3224150"/>
            <a:ext cx="719137" cy="686533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3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903FD3A-E626-8AFB-E50B-49B8366F71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8663" y="4066475"/>
            <a:ext cx="719137" cy="686533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4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ED8D8D7-5A6A-01DA-8084-491720270C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8663" y="4911798"/>
            <a:ext cx="719137" cy="686533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5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F95F6D0-2CC1-7EAA-FB07-98B5813141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8099" y="5751125"/>
            <a:ext cx="7765036" cy="686533"/>
          </a:xfrm>
          <a:solidFill>
            <a:srgbClr val="6AB5C8"/>
          </a:solidFill>
          <a:ln w="19050">
            <a:solidFill>
              <a:srgbClr val="6AB5C8"/>
            </a:solidFill>
          </a:ln>
        </p:spPr>
        <p:txBody>
          <a:bodyPr numCol="1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Write subject 6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615C2F2-B6D3-6993-CD80-201F9558D7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78663" y="5754123"/>
            <a:ext cx="719137" cy="686533"/>
          </a:xfrm>
          <a:ln w="19050">
            <a:solidFill>
              <a:srgbClr val="6AB5C8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AB5C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853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en-GB" noProof="0"/>
              <a:t>Click here to add a title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1D1016AB-997B-7445-B8FE-2BE7D00F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972" y="6335931"/>
            <a:ext cx="2743200" cy="365125"/>
          </a:xfrm>
        </p:spPr>
        <p:txBody>
          <a:bodyPr/>
          <a:lstStyle>
            <a:lvl1pPr>
              <a:defRPr b="0" i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7AE7E5-F45E-4F17-9CD4-CDE6C6D5854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756AA37-3234-785D-B02E-1ACCB078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886" y="2077461"/>
            <a:ext cx="9445286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3573E-D9E5-8543-BB74-255A440881FF}"/>
              </a:ext>
            </a:extLst>
          </p:cNvPr>
          <p:cNvSpPr/>
          <p:nvPr userDrawn="1"/>
        </p:nvSpPr>
        <p:spPr>
          <a:xfrm>
            <a:off x="228600" y="201706"/>
            <a:ext cx="11729913" cy="6427694"/>
          </a:xfrm>
          <a:prstGeom prst="rect">
            <a:avLst/>
          </a:prstGeom>
          <a:solidFill>
            <a:srgbClr val="4AB8C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en-GB" noProof="0"/>
              <a:t>Click here to add a title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7AE7E5-F45E-4F17-9CD4-CDE6C6D5854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75AF69B-29E6-28CD-B04D-38C313DF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886" y="2077461"/>
            <a:ext cx="9445286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33573E-D9E5-8543-BB74-255A440881FF}"/>
              </a:ext>
            </a:extLst>
          </p:cNvPr>
          <p:cNvSpPr/>
          <p:nvPr userDrawn="1"/>
        </p:nvSpPr>
        <p:spPr>
          <a:xfrm>
            <a:off x="228600" y="201706"/>
            <a:ext cx="11729913" cy="6427694"/>
          </a:xfrm>
          <a:prstGeom prst="rect">
            <a:avLst/>
          </a:prstGeom>
          <a:solidFill>
            <a:srgbClr val="4AB8C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/>
              <a:t>Click </a:t>
            </a:r>
            <a:r>
              <a:rPr lang="pt-BR" err="1"/>
              <a:t>here</a:t>
            </a:r>
            <a:r>
              <a:rPr lang="pt-BR"/>
              <a:t>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a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7AE7E5-F45E-4F17-9CD4-CDE6C6D5854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6AD10CD8-1560-E8EB-90A0-17E6DE37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886" y="2077461"/>
            <a:ext cx="8778210" cy="4099502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465063" y="465359"/>
            <a:ext cx="7506162" cy="964210"/>
          </a:xfrm>
        </p:spPr>
        <p:txBody>
          <a:bodyPr/>
          <a:lstStyle>
            <a:lvl1pPr>
              <a:defRPr cap="none" baseline="0">
                <a:solidFill>
                  <a:srgbClr val="6AB5C8"/>
                </a:solidFill>
              </a:defRPr>
            </a:lvl1pPr>
          </a:lstStyle>
          <a:p>
            <a:r>
              <a:rPr lang="pt-BR" dirty="0"/>
              <a:t>Click </a:t>
            </a:r>
            <a:r>
              <a:rPr lang="pt-BR" dirty="0" err="1"/>
              <a:t>here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</a:t>
            </a:r>
            <a:r>
              <a:rPr lang="pt-BR" dirty="0"/>
              <a:t> a </a:t>
            </a:r>
            <a:r>
              <a:rPr lang="pt-BR" dirty="0" err="1"/>
              <a:t>title</a:t>
            </a:r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9AC6E-24A5-FF18-1922-FA74C3789781}"/>
              </a:ext>
            </a:extLst>
          </p:cNvPr>
          <p:cNvSpPr/>
          <p:nvPr userDrawn="1"/>
        </p:nvSpPr>
        <p:spPr>
          <a:xfrm>
            <a:off x="10909300" y="0"/>
            <a:ext cx="1282700" cy="68580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58595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DCE38-82E8-2835-E67F-CE6CC73AE23A}"/>
              </a:ext>
            </a:extLst>
          </p:cNvPr>
          <p:cNvSpPr txBox="1">
            <a:spLocks/>
          </p:cNvSpPr>
          <p:nvPr userDrawn="1"/>
        </p:nvSpPr>
        <p:spPr>
          <a:xfrm>
            <a:off x="9058045" y="6185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7AE7E5-F45E-4F17-9CD4-CDE6C6D5854E}" type="slidenum">
              <a:rPr lang="pt-BR" smtClean="0">
                <a:solidFill>
                  <a:schemeClr val="bg1"/>
                </a:solidFill>
              </a:rPr>
              <a:pPr/>
              <a:t>‹#›</a:t>
            </a:fld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12D5B2B5-6E8E-7B7F-823A-4B00FE2A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511" y="1778615"/>
            <a:ext cx="7506162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16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EDF0FC-292F-0B1F-2C1E-603AADC6B3EC}"/>
              </a:ext>
            </a:extLst>
          </p:cNvPr>
          <p:cNvSpPr/>
          <p:nvPr userDrawn="1"/>
        </p:nvSpPr>
        <p:spPr>
          <a:xfrm>
            <a:off x="0" y="0"/>
            <a:ext cx="2805830" cy="68580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58595B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9EC55-DA99-708A-F600-29A4DC007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7" y="440357"/>
            <a:ext cx="1941513" cy="804244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NL" dirty="0"/>
              <a:t>1 WORD TITLE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B09652-CFFF-464D-F025-EC2CBE140E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199" y="711059"/>
            <a:ext cx="4332647" cy="525794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Type text</a:t>
            </a:r>
          </a:p>
          <a:p>
            <a:pPr lvl="0"/>
            <a:endParaRPr lang="en-NL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FC52968-84FF-D048-E8FA-F0965B1CB7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5299" y="711058"/>
            <a:ext cx="4332647" cy="525794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Type text</a:t>
            </a:r>
          </a:p>
          <a:p>
            <a:pPr lvl="0"/>
            <a:endParaRPr lang="en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6F278-34D6-12E4-70F4-E0B8524FF4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58646" y="6312496"/>
            <a:ext cx="2743200" cy="365125"/>
          </a:xfrm>
        </p:spPr>
        <p:txBody>
          <a:bodyPr/>
          <a:lstStyle/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26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465063" y="771720"/>
            <a:ext cx="9445286" cy="964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here to add a title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72886" y="2077461"/>
            <a:ext cx="9445286" cy="409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Type 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noProof="0" dirty="0"/>
              <a:t>Fifth</a:t>
            </a:r>
            <a:r>
              <a:rPr lang="en-GB" dirty="0"/>
              <a:t> level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174972" y="63359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E7E5-F45E-4F17-9CD4-CDE6C6D5854E}" type="slidenum">
              <a:rPr lang="pt-BR" smtClean="0"/>
              <a:t>‹#›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E0A4A-1670-E146-9484-09D7AF718D7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40" y="0"/>
            <a:ext cx="1090811" cy="21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200" b="0" i="0" kern="1200" cap="none" baseline="0">
          <a:solidFill>
            <a:srgbClr val="6AB5C8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349200" indent="-349200" algn="l" defTabSz="914400" rtl="0" eaLnBrk="1" latinLnBrk="0" hangingPunct="1">
        <a:lnSpc>
          <a:spcPct val="100000"/>
        </a:lnSpc>
        <a:spcBef>
          <a:spcPts val="1000"/>
        </a:spcBef>
        <a:buClr>
          <a:srgbClr val="6AB5C8"/>
        </a:buClr>
        <a:buSzPct val="90000"/>
        <a:buFont typeface="Wingdings" pitchFamily="2" charset="2"/>
        <a:buChar char="§"/>
        <a:defRPr sz="2600" kern="1200">
          <a:solidFill>
            <a:srgbClr val="58595B"/>
          </a:solidFill>
          <a:latin typeface="+mj-lt"/>
          <a:ea typeface="+mn-ea"/>
          <a:cs typeface="Arial" panose="020B0604020202020204" pitchFamily="34" charset="0"/>
        </a:defRPr>
      </a:lvl1pPr>
      <a:lvl2pPr marL="612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8595B"/>
        </a:buClr>
        <a:buSzPct val="90000"/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j-lt"/>
          <a:ea typeface="+mn-ea"/>
          <a:cs typeface="Arial" panose="020B0604020202020204" pitchFamily="34" charset="0"/>
        </a:defRPr>
      </a:lvl2pPr>
      <a:lvl3pPr marL="1036800" indent="-336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58595B"/>
        </a:buClr>
        <a:buSzPct val="80000"/>
        <a:buFont typeface="Lucida Grande" panose="020B0600040502020204" pitchFamily="34" charset="0"/>
        <a:buChar char="→"/>
        <a:defRPr sz="2200" kern="1200">
          <a:solidFill>
            <a:srgbClr val="58595B"/>
          </a:solidFill>
          <a:latin typeface="+mj-lt"/>
          <a:ea typeface="+mn-ea"/>
          <a:cs typeface="Arial" panose="020B0604020202020204" pitchFamily="34" charset="0"/>
        </a:defRPr>
      </a:lvl3pPr>
      <a:lvl4pPr marL="1364400" indent="-300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58595B"/>
        </a:buClr>
        <a:buSzPct val="70000"/>
        <a:buFont typeface="Wingdings" pitchFamily="2" charset="2"/>
        <a:buChar char="ü"/>
        <a:defRPr sz="2000" kern="1200">
          <a:solidFill>
            <a:srgbClr val="58595B"/>
          </a:solidFill>
          <a:latin typeface="+mj-lt"/>
          <a:ea typeface="+mn-ea"/>
          <a:cs typeface="Arial" panose="020B0604020202020204" pitchFamily="34" charset="0"/>
        </a:defRPr>
      </a:lvl4pPr>
      <a:lvl5pPr marL="1591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58595B"/>
        </a:buClr>
        <a:buSzPct val="60000"/>
        <a:buFont typeface="Courier New" panose="02070309020205020404" pitchFamily="49" charset="0"/>
        <a:buChar char="o"/>
        <a:defRPr sz="1800" kern="1200">
          <a:solidFill>
            <a:srgbClr val="58595B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0691E-C1AE-A2FA-DE8F-E4672C14C9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3614-8085-8C13-1543-AA5B617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34" y="115543"/>
            <a:ext cx="2828731" cy="2828731"/>
          </a:xfrm>
          <a:prstGeom prst="rect">
            <a:avLst/>
          </a:prstGeom>
          <a:solidFill>
            <a:srgbClr val="1E266F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F0AEBE-BCBD-0516-2F54-3EC54104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92877"/>
              </p:ext>
            </p:extLst>
          </p:nvPr>
        </p:nvGraphicFramePr>
        <p:xfrm>
          <a:off x="0" y="2828731"/>
          <a:ext cx="121920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69406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Evolving due diligence requirements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rgbClr val="4D7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Rik Kutsch Lojenga </a:t>
                      </a:r>
                    </a:p>
                    <a:p>
                      <a:pPr algn="ctr"/>
                      <a:r>
                        <a:rPr lang="en-GB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 for an Ethical </a:t>
                      </a:r>
                      <a:r>
                        <a:rPr lang="en-GB" sz="2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Biotrade </a:t>
                      </a:r>
                    </a:p>
                    <a:p>
                      <a:pPr algn="ctr"/>
                      <a:endParaRPr lang="en-ZA" sz="24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September 2023</a:t>
                      </a:r>
                    </a:p>
                  </a:txBody>
                  <a:tcPr>
                    <a:solidFill>
                      <a:srgbClr val="1E2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5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A29B46-D47F-6110-4FF5-9F52713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77" y="5657462"/>
            <a:ext cx="863644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57A7C6AA-D54C-0C9A-65E7-D3FCDBC9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919" y="1703961"/>
            <a:ext cx="8830221" cy="4061749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97DD235E-6C08-B97B-6420-2ED7868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141" y="483172"/>
            <a:ext cx="9445286" cy="964210"/>
          </a:xfrm>
        </p:spPr>
        <p:txBody>
          <a:bodyPr>
            <a:normAutofit/>
          </a:bodyPr>
          <a:lstStyle/>
          <a:p>
            <a:r>
              <a:rPr lang="en-NL" dirty="0"/>
              <a:t>Due diligence steps (EU)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AF2A5-6332-B858-1617-6991C328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298" y="617968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AE7E5-F45E-4F17-9CD4-CDE6C6D585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1538;p45">
            <a:extLst>
              <a:ext uri="{FF2B5EF4-FFF2-40B4-BE49-F238E27FC236}">
                <a16:creationId xmlns:a16="http://schemas.microsoft.com/office/drawing/2014/main" id="{FB824334-5BCA-3D84-2478-C3F033313AF5}"/>
              </a:ext>
            </a:extLst>
          </p:cNvPr>
          <p:cNvSpPr/>
          <p:nvPr/>
        </p:nvSpPr>
        <p:spPr>
          <a:xfrm>
            <a:off x="5615906" y="2348711"/>
            <a:ext cx="1252372" cy="577926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88C4D3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Google Shape;1531;p45">
            <a:extLst>
              <a:ext uri="{FF2B5EF4-FFF2-40B4-BE49-F238E27FC236}">
                <a16:creationId xmlns:a16="http://schemas.microsoft.com/office/drawing/2014/main" id="{19A0DCD6-C465-1CC1-190E-47FC2B441709}"/>
              </a:ext>
            </a:extLst>
          </p:cNvPr>
          <p:cNvSpPr/>
          <p:nvPr/>
        </p:nvSpPr>
        <p:spPr>
          <a:xfrm>
            <a:off x="7013746" y="1674655"/>
            <a:ext cx="4343371" cy="541058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ct val="80000"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Including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code of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conduct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processes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Google Shape;1532;p45">
            <a:extLst>
              <a:ext uri="{FF2B5EF4-FFF2-40B4-BE49-F238E27FC236}">
                <a16:creationId xmlns:a16="http://schemas.microsoft.com/office/drawing/2014/main" id="{440F4442-B6EB-8C52-95AA-307D7BBEB960}"/>
              </a:ext>
            </a:extLst>
          </p:cNvPr>
          <p:cNvSpPr/>
          <p:nvPr/>
        </p:nvSpPr>
        <p:spPr>
          <a:xfrm>
            <a:off x="2465141" y="1676153"/>
            <a:ext cx="727132" cy="541058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A5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A5D2DE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A5D2D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Google Shape;1533;p45">
            <a:extLst>
              <a:ext uri="{FF2B5EF4-FFF2-40B4-BE49-F238E27FC236}">
                <a16:creationId xmlns:a16="http://schemas.microsoft.com/office/drawing/2014/main" id="{0BC8852D-D404-5BF9-417D-403F0B3E3F3B}"/>
              </a:ext>
            </a:extLst>
          </p:cNvPr>
          <p:cNvSpPr/>
          <p:nvPr/>
        </p:nvSpPr>
        <p:spPr>
          <a:xfrm>
            <a:off x="5636309" y="1675460"/>
            <a:ext cx="1252372" cy="650285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A5D2DE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1534;p45">
            <a:extLst>
              <a:ext uri="{FF2B5EF4-FFF2-40B4-BE49-F238E27FC236}">
                <a16:creationId xmlns:a16="http://schemas.microsoft.com/office/drawing/2014/main" id="{1EDD2040-163C-A778-4A28-B78416B21749}"/>
              </a:ext>
            </a:extLst>
          </p:cNvPr>
          <p:cNvSpPr/>
          <p:nvPr/>
        </p:nvSpPr>
        <p:spPr>
          <a:xfrm>
            <a:off x="3192273" y="1676153"/>
            <a:ext cx="2328901" cy="541057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A5D2DE"/>
          </a:solidFill>
          <a:ln w="19050" cap="flat" cmpd="sng">
            <a:solidFill>
              <a:srgbClr val="A5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INTEGRATE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0" name="Google Shape;1537;p45">
            <a:extLst>
              <a:ext uri="{FF2B5EF4-FFF2-40B4-BE49-F238E27FC236}">
                <a16:creationId xmlns:a16="http://schemas.microsoft.com/office/drawing/2014/main" id="{579E2654-E61E-FB5D-0744-9D3BF850DBB5}"/>
              </a:ext>
            </a:extLst>
          </p:cNvPr>
          <p:cNvSpPr/>
          <p:nvPr/>
        </p:nvSpPr>
        <p:spPr>
          <a:xfrm>
            <a:off x="2462378" y="2358228"/>
            <a:ext cx="727132" cy="541057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88C4D3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88C4D3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C4D3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1" name="Google Shape;1539;p45">
            <a:extLst>
              <a:ext uri="{FF2B5EF4-FFF2-40B4-BE49-F238E27FC236}">
                <a16:creationId xmlns:a16="http://schemas.microsoft.com/office/drawing/2014/main" id="{1B9C4BCE-1FED-8DA5-7E92-F0EBB41ACB5B}"/>
              </a:ext>
            </a:extLst>
          </p:cNvPr>
          <p:cNvSpPr/>
          <p:nvPr/>
        </p:nvSpPr>
        <p:spPr>
          <a:xfrm>
            <a:off x="3192273" y="2351100"/>
            <a:ext cx="2328901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88C4D3"/>
          </a:solidFill>
          <a:ln w="19050" cap="flat" cmpd="sng">
            <a:solidFill>
              <a:srgbClr val="88C4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IDENTIFY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Google Shape;1542;p45">
            <a:extLst>
              <a:ext uri="{FF2B5EF4-FFF2-40B4-BE49-F238E27FC236}">
                <a16:creationId xmlns:a16="http://schemas.microsoft.com/office/drawing/2014/main" id="{F092FA96-7C48-388F-BA5E-04100CF5D348}"/>
              </a:ext>
            </a:extLst>
          </p:cNvPr>
          <p:cNvSpPr/>
          <p:nvPr/>
        </p:nvSpPr>
        <p:spPr>
          <a:xfrm>
            <a:off x="2447860" y="3061385"/>
            <a:ext cx="718557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6AB5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6AB5C8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AB5C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Google Shape;1543;p45">
            <a:extLst>
              <a:ext uri="{FF2B5EF4-FFF2-40B4-BE49-F238E27FC236}">
                <a16:creationId xmlns:a16="http://schemas.microsoft.com/office/drawing/2014/main" id="{429E33BD-15ED-163E-4F1A-B00FDDB22855}"/>
              </a:ext>
            </a:extLst>
          </p:cNvPr>
          <p:cNvSpPr/>
          <p:nvPr/>
        </p:nvSpPr>
        <p:spPr>
          <a:xfrm>
            <a:off x="5615906" y="3041725"/>
            <a:ext cx="1252372" cy="645655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6AB5C8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1544;p45">
            <a:extLst>
              <a:ext uri="{FF2B5EF4-FFF2-40B4-BE49-F238E27FC236}">
                <a16:creationId xmlns:a16="http://schemas.microsoft.com/office/drawing/2014/main" id="{2526FFB3-5D7F-9838-9034-09E3D60DEDE6}"/>
              </a:ext>
            </a:extLst>
          </p:cNvPr>
          <p:cNvSpPr/>
          <p:nvPr/>
        </p:nvSpPr>
        <p:spPr>
          <a:xfrm>
            <a:off x="3174992" y="3061388"/>
            <a:ext cx="2328901" cy="541058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6AB5C8"/>
          </a:solidFill>
          <a:ln w="19050" cap="flat" cmpd="sng">
            <a:solidFill>
              <a:srgbClr val="6AB5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PREVENT AND MITIGATE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Google Shape;1547;p45">
            <a:extLst>
              <a:ext uri="{FF2B5EF4-FFF2-40B4-BE49-F238E27FC236}">
                <a16:creationId xmlns:a16="http://schemas.microsoft.com/office/drawing/2014/main" id="{7387D46E-C8CE-4967-B81B-3DC97F299D49}"/>
              </a:ext>
            </a:extLst>
          </p:cNvPr>
          <p:cNvSpPr/>
          <p:nvPr/>
        </p:nvSpPr>
        <p:spPr>
          <a:xfrm>
            <a:off x="2458475" y="3761632"/>
            <a:ext cx="718557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52707D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52707D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Google Shape;1549;p45">
            <a:extLst>
              <a:ext uri="{FF2B5EF4-FFF2-40B4-BE49-F238E27FC236}">
                <a16:creationId xmlns:a16="http://schemas.microsoft.com/office/drawing/2014/main" id="{C551339F-C747-329B-6475-1BBC3818E7B5}"/>
              </a:ext>
            </a:extLst>
          </p:cNvPr>
          <p:cNvSpPr/>
          <p:nvPr/>
        </p:nvSpPr>
        <p:spPr>
          <a:xfrm>
            <a:off x="3194291" y="3762471"/>
            <a:ext cx="2328901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52707D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nl-NL" sz="1400" b="1">
                <a:solidFill>
                  <a:srgbClr val="FFFFFF"/>
                </a:solidFill>
                <a:latin typeface="Montserrat" pitchFamily="2" charset="77"/>
              </a:rPr>
              <a:t>COMPLAINTS PROCEDURE</a:t>
            </a: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6" name="Google Shape;1531;p45">
            <a:extLst>
              <a:ext uri="{FF2B5EF4-FFF2-40B4-BE49-F238E27FC236}">
                <a16:creationId xmlns:a16="http://schemas.microsoft.com/office/drawing/2014/main" id="{DBBF13EA-A485-621B-BAD5-EFA8F30601CA}"/>
              </a:ext>
            </a:extLst>
          </p:cNvPr>
          <p:cNvSpPr/>
          <p:nvPr/>
        </p:nvSpPr>
        <p:spPr>
          <a:xfrm>
            <a:off x="6981135" y="2361684"/>
            <a:ext cx="4343371" cy="474155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Actual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potential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adverse impacts on human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rights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environment,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from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their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operations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established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supply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chain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relationships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7" name="Google Shape;1531;p45">
            <a:extLst>
              <a:ext uri="{FF2B5EF4-FFF2-40B4-BE49-F238E27FC236}">
                <a16:creationId xmlns:a16="http://schemas.microsoft.com/office/drawing/2014/main" id="{B9082F5D-8AC6-B7C2-CDA2-A4E16F2A674B}"/>
              </a:ext>
            </a:extLst>
          </p:cNvPr>
          <p:cNvSpPr/>
          <p:nvPr/>
        </p:nvSpPr>
        <p:spPr>
          <a:xfrm>
            <a:off x="6997732" y="3046108"/>
            <a:ext cx="4343371" cy="488272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Action plan,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contractual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assurances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investment,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supply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chai</a:t>
            </a:r>
            <a:r>
              <a:rPr lang="nl-NL" sz="1100" dirty="0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or </a:t>
            </a:r>
            <a:r>
              <a:rPr lang="nl-NL" sz="1100" dirty="0" err="1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sectoral</a:t>
            </a:r>
            <a:r>
              <a:rPr lang="nl-NL" sz="1100" dirty="0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100" dirty="0" err="1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r>
              <a:rPr lang="nl-NL" sz="1100" dirty="0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1100" dirty="0" err="1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termination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8" name="Google Shape;1531;p45">
            <a:extLst>
              <a:ext uri="{FF2B5EF4-FFF2-40B4-BE49-F238E27FC236}">
                <a16:creationId xmlns:a16="http://schemas.microsoft.com/office/drawing/2014/main" id="{FF20F4F9-82BE-BD74-F5F3-28C9A3D8418C}"/>
              </a:ext>
            </a:extLst>
          </p:cNvPr>
          <p:cNvSpPr/>
          <p:nvPr/>
        </p:nvSpPr>
        <p:spPr>
          <a:xfrm>
            <a:off x="6987727" y="3797215"/>
            <a:ext cx="4343371" cy="488272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Affected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persons,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trade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unions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,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civil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society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Google Shape;1543;p45">
            <a:extLst>
              <a:ext uri="{FF2B5EF4-FFF2-40B4-BE49-F238E27FC236}">
                <a16:creationId xmlns:a16="http://schemas.microsoft.com/office/drawing/2014/main" id="{215586A7-462E-350F-5EF8-1740B1EA2906}"/>
              </a:ext>
            </a:extLst>
          </p:cNvPr>
          <p:cNvSpPr/>
          <p:nvPr/>
        </p:nvSpPr>
        <p:spPr>
          <a:xfrm>
            <a:off x="5624553" y="3761632"/>
            <a:ext cx="1252372" cy="690809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52707D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1547;p45">
            <a:extLst>
              <a:ext uri="{FF2B5EF4-FFF2-40B4-BE49-F238E27FC236}">
                <a16:creationId xmlns:a16="http://schemas.microsoft.com/office/drawing/2014/main" id="{6A6C91B5-3C2E-18AE-88F1-31F398DB376F}"/>
              </a:ext>
            </a:extLst>
          </p:cNvPr>
          <p:cNvSpPr/>
          <p:nvPr/>
        </p:nvSpPr>
        <p:spPr>
          <a:xfrm>
            <a:off x="2446919" y="4471917"/>
            <a:ext cx="718557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52707D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52707D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Google Shape;1549;p45">
            <a:extLst>
              <a:ext uri="{FF2B5EF4-FFF2-40B4-BE49-F238E27FC236}">
                <a16:creationId xmlns:a16="http://schemas.microsoft.com/office/drawing/2014/main" id="{703156D0-19BC-E336-FE9F-D15E4CCD7123}"/>
              </a:ext>
            </a:extLst>
          </p:cNvPr>
          <p:cNvSpPr/>
          <p:nvPr/>
        </p:nvSpPr>
        <p:spPr>
          <a:xfrm>
            <a:off x="3182735" y="4472756"/>
            <a:ext cx="2328901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575756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MONITOR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0" name="Google Shape;1547;p45">
            <a:extLst>
              <a:ext uri="{FF2B5EF4-FFF2-40B4-BE49-F238E27FC236}">
                <a16:creationId xmlns:a16="http://schemas.microsoft.com/office/drawing/2014/main" id="{BD32B5B8-000F-0CA7-0BFE-CCB04E069BFE}"/>
              </a:ext>
            </a:extLst>
          </p:cNvPr>
          <p:cNvSpPr/>
          <p:nvPr/>
        </p:nvSpPr>
        <p:spPr>
          <a:xfrm>
            <a:off x="2486946" y="5187801"/>
            <a:ext cx="718557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1200" cap="none" spc="0" normalizeH="0" baseline="0" noProof="0">
                <a:ln>
                  <a:noFill/>
                </a:ln>
                <a:solidFill>
                  <a:srgbClr val="52707D"/>
                </a:solidFill>
                <a:effectLst/>
                <a:uLnTx/>
                <a:uFillTx/>
                <a:latin typeface="Montserrat" pitchFamily="2" charset="77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52707D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1" name="Google Shape;1549;p45">
            <a:extLst>
              <a:ext uri="{FF2B5EF4-FFF2-40B4-BE49-F238E27FC236}">
                <a16:creationId xmlns:a16="http://schemas.microsoft.com/office/drawing/2014/main" id="{54FB134F-1462-26DF-B0E6-614455B8D85E}"/>
              </a:ext>
            </a:extLst>
          </p:cNvPr>
          <p:cNvSpPr/>
          <p:nvPr/>
        </p:nvSpPr>
        <p:spPr>
          <a:xfrm>
            <a:off x="3182735" y="5187801"/>
            <a:ext cx="2328901" cy="54000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5270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COMMUNICATE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2" name="Google Shape;1543;p45">
            <a:extLst>
              <a:ext uri="{FF2B5EF4-FFF2-40B4-BE49-F238E27FC236}">
                <a16:creationId xmlns:a16="http://schemas.microsoft.com/office/drawing/2014/main" id="{1FAE7833-EE63-2683-8205-19BB1389B685}"/>
              </a:ext>
            </a:extLst>
          </p:cNvPr>
          <p:cNvSpPr/>
          <p:nvPr/>
        </p:nvSpPr>
        <p:spPr>
          <a:xfrm>
            <a:off x="5636309" y="4463230"/>
            <a:ext cx="1252372" cy="690809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52707D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Google Shape;1543;p45">
            <a:extLst>
              <a:ext uri="{FF2B5EF4-FFF2-40B4-BE49-F238E27FC236}">
                <a16:creationId xmlns:a16="http://schemas.microsoft.com/office/drawing/2014/main" id="{4CD30C4D-965C-FDD3-366B-A9F70CA66B8D}"/>
              </a:ext>
            </a:extLst>
          </p:cNvPr>
          <p:cNvSpPr/>
          <p:nvPr/>
        </p:nvSpPr>
        <p:spPr>
          <a:xfrm>
            <a:off x="5636309" y="5161421"/>
            <a:ext cx="1252372" cy="690809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52707D"/>
          </a:solidFill>
          <a:ln>
            <a:noFill/>
          </a:ln>
        </p:spPr>
        <p:txBody>
          <a:bodyPr spcFirstLastPara="1" wrap="square" lIns="121900" tIns="243833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9" name="Google Shape;1296;p39">
            <a:extLst>
              <a:ext uri="{FF2B5EF4-FFF2-40B4-BE49-F238E27FC236}">
                <a16:creationId xmlns:a16="http://schemas.microsoft.com/office/drawing/2014/main" id="{061CC982-72FB-ECDC-1B77-9C016F1EE05B}"/>
              </a:ext>
            </a:extLst>
          </p:cNvPr>
          <p:cNvGrpSpPr/>
          <p:nvPr/>
        </p:nvGrpSpPr>
        <p:grpSpPr>
          <a:xfrm>
            <a:off x="6073927" y="3962583"/>
            <a:ext cx="348035" cy="421242"/>
            <a:chOff x="3235438" y="1970604"/>
            <a:chExt cx="354363" cy="354745"/>
          </a:xfrm>
          <a:solidFill>
            <a:schemeClr val="bg1"/>
          </a:solidFill>
        </p:grpSpPr>
        <p:sp>
          <p:nvSpPr>
            <p:cNvPr id="40" name="Google Shape;1297;p39">
              <a:extLst>
                <a:ext uri="{FF2B5EF4-FFF2-40B4-BE49-F238E27FC236}">
                  <a16:creationId xmlns:a16="http://schemas.microsoft.com/office/drawing/2014/main" id="{3C296420-A9CC-BB95-0B7B-8A3116359E36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298;p39">
              <a:extLst>
                <a:ext uri="{FF2B5EF4-FFF2-40B4-BE49-F238E27FC236}">
                  <a16:creationId xmlns:a16="http://schemas.microsoft.com/office/drawing/2014/main" id="{87AD38BF-EAAB-3619-5C61-AFDE7344C092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299;p39">
              <a:extLst>
                <a:ext uri="{FF2B5EF4-FFF2-40B4-BE49-F238E27FC236}">
                  <a16:creationId xmlns:a16="http://schemas.microsoft.com/office/drawing/2014/main" id="{C69761F6-1B34-8A42-744E-A215ABB96920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300;p39">
              <a:extLst>
                <a:ext uri="{FF2B5EF4-FFF2-40B4-BE49-F238E27FC236}">
                  <a16:creationId xmlns:a16="http://schemas.microsoft.com/office/drawing/2014/main" id="{6884B3A4-AFFD-A0B0-C2FA-56449B7A82FD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Google Shape;1301;p39">
              <a:extLst>
                <a:ext uri="{FF2B5EF4-FFF2-40B4-BE49-F238E27FC236}">
                  <a16:creationId xmlns:a16="http://schemas.microsoft.com/office/drawing/2014/main" id="{47A29AD6-01BB-24BD-0EE2-43DDD93BC00A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302;p39">
              <a:extLst>
                <a:ext uri="{FF2B5EF4-FFF2-40B4-BE49-F238E27FC236}">
                  <a16:creationId xmlns:a16="http://schemas.microsoft.com/office/drawing/2014/main" id="{81A6F31C-6732-E32E-7829-D3943D3DCC98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Google Shape;1303;p39">
              <a:extLst>
                <a:ext uri="{FF2B5EF4-FFF2-40B4-BE49-F238E27FC236}">
                  <a16:creationId xmlns:a16="http://schemas.microsoft.com/office/drawing/2014/main" id="{5A11B8C6-87EF-7036-3A0B-9200BEA2FC71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Google Shape;1304;p39">
              <a:extLst>
                <a:ext uri="{FF2B5EF4-FFF2-40B4-BE49-F238E27FC236}">
                  <a16:creationId xmlns:a16="http://schemas.microsoft.com/office/drawing/2014/main" id="{9D9144B5-2783-CCC2-23DF-8C139EE84CED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Google Shape;1305;p39">
              <a:extLst>
                <a:ext uri="{FF2B5EF4-FFF2-40B4-BE49-F238E27FC236}">
                  <a16:creationId xmlns:a16="http://schemas.microsoft.com/office/drawing/2014/main" id="{D5372E3B-EB7B-EF7B-36CD-6F9F18881DFF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Google Shape;1306;p39">
              <a:extLst>
                <a:ext uri="{FF2B5EF4-FFF2-40B4-BE49-F238E27FC236}">
                  <a16:creationId xmlns:a16="http://schemas.microsoft.com/office/drawing/2014/main" id="{367C8A6A-DCAB-3A5B-F963-296AD505793A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oogle Shape;1307;p39">
              <a:extLst>
                <a:ext uri="{FF2B5EF4-FFF2-40B4-BE49-F238E27FC236}">
                  <a16:creationId xmlns:a16="http://schemas.microsoft.com/office/drawing/2014/main" id="{29EE1D4F-B673-55CF-825F-38D8FA71C27C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1308;p39">
              <a:extLst>
                <a:ext uri="{FF2B5EF4-FFF2-40B4-BE49-F238E27FC236}">
                  <a16:creationId xmlns:a16="http://schemas.microsoft.com/office/drawing/2014/main" id="{6DADCB2B-DDEB-15E1-3D26-A5EB0C079D6F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Google Shape;1309;p39">
              <a:extLst>
                <a:ext uri="{FF2B5EF4-FFF2-40B4-BE49-F238E27FC236}">
                  <a16:creationId xmlns:a16="http://schemas.microsoft.com/office/drawing/2014/main" id="{4CA3DFFA-06AC-C401-9601-F868134A8359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oogle Shape;1550;p45">
            <a:extLst>
              <a:ext uri="{FF2B5EF4-FFF2-40B4-BE49-F238E27FC236}">
                <a16:creationId xmlns:a16="http://schemas.microsoft.com/office/drawing/2014/main" id="{06FE44F3-666F-905E-DED4-75FE25F6F551}"/>
              </a:ext>
            </a:extLst>
          </p:cNvPr>
          <p:cNvGrpSpPr/>
          <p:nvPr/>
        </p:nvGrpSpPr>
        <p:grpSpPr>
          <a:xfrm>
            <a:off x="6134027" y="1858129"/>
            <a:ext cx="348036" cy="388909"/>
            <a:chOff x="4210933" y="2926777"/>
            <a:chExt cx="280072" cy="275520"/>
          </a:xfrm>
        </p:grpSpPr>
        <p:sp>
          <p:nvSpPr>
            <p:cNvPr id="18" name="Google Shape;1551;p45">
              <a:extLst>
                <a:ext uri="{FF2B5EF4-FFF2-40B4-BE49-F238E27FC236}">
                  <a16:creationId xmlns:a16="http://schemas.microsoft.com/office/drawing/2014/main" id="{62837D18-51A9-B3CD-E85C-B71D6FDB97DF}"/>
                </a:ext>
              </a:extLst>
            </p:cNvPr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1552;p45">
              <a:extLst>
                <a:ext uri="{FF2B5EF4-FFF2-40B4-BE49-F238E27FC236}">
                  <a16:creationId xmlns:a16="http://schemas.microsoft.com/office/drawing/2014/main" id="{7C883446-0C06-3782-9A88-817C880E9ADF}"/>
                </a:ext>
              </a:extLst>
            </p:cNvPr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Google Shape;1553;p45">
              <a:extLst>
                <a:ext uri="{FF2B5EF4-FFF2-40B4-BE49-F238E27FC236}">
                  <a16:creationId xmlns:a16="http://schemas.microsoft.com/office/drawing/2014/main" id="{5A0D6E47-56C9-B801-1F63-E3FDE0E9D4CC}"/>
                </a:ext>
              </a:extLst>
            </p:cNvPr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oogle Shape;1554;p45">
              <a:extLst>
                <a:ext uri="{FF2B5EF4-FFF2-40B4-BE49-F238E27FC236}">
                  <a16:creationId xmlns:a16="http://schemas.microsoft.com/office/drawing/2014/main" id="{ADBBBD30-8ED9-0343-E0A5-F23F3FA37EB0}"/>
                </a:ext>
              </a:extLst>
            </p:cNvPr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1555;p45">
              <a:extLst>
                <a:ext uri="{FF2B5EF4-FFF2-40B4-BE49-F238E27FC236}">
                  <a16:creationId xmlns:a16="http://schemas.microsoft.com/office/drawing/2014/main" id="{3DCE7FBB-B821-364F-560D-9F36C6EE0BA5}"/>
                </a:ext>
              </a:extLst>
            </p:cNvPr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oogle Shape;1556;p45">
              <a:extLst>
                <a:ext uri="{FF2B5EF4-FFF2-40B4-BE49-F238E27FC236}">
                  <a16:creationId xmlns:a16="http://schemas.microsoft.com/office/drawing/2014/main" id="{B157831B-9369-74D0-4D07-5F0ECE7A3856}"/>
                </a:ext>
              </a:extLst>
            </p:cNvPr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oogle Shape;1557;p45">
              <a:extLst>
                <a:ext uri="{FF2B5EF4-FFF2-40B4-BE49-F238E27FC236}">
                  <a16:creationId xmlns:a16="http://schemas.microsoft.com/office/drawing/2014/main" id="{2E7CAE89-0C51-628C-43D7-ED83A835F47D}"/>
                </a:ext>
              </a:extLst>
            </p:cNvPr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oogle Shape;1558;p45">
              <a:extLst>
                <a:ext uri="{FF2B5EF4-FFF2-40B4-BE49-F238E27FC236}">
                  <a16:creationId xmlns:a16="http://schemas.microsoft.com/office/drawing/2014/main" id="{C009534C-403F-7FB9-CA91-DBBD3123CBFD}"/>
                </a:ext>
              </a:extLst>
            </p:cNvPr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oogle Shape;1559;p45">
              <a:extLst>
                <a:ext uri="{FF2B5EF4-FFF2-40B4-BE49-F238E27FC236}">
                  <a16:creationId xmlns:a16="http://schemas.microsoft.com/office/drawing/2014/main" id="{B28101BF-AEDE-45D5-7596-B2E958498CC9}"/>
                </a:ext>
              </a:extLst>
            </p:cNvPr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oogle Shape;1560;p45">
              <a:extLst>
                <a:ext uri="{FF2B5EF4-FFF2-40B4-BE49-F238E27FC236}">
                  <a16:creationId xmlns:a16="http://schemas.microsoft.com/office/drawing/2014/main" id="{5A323642-9A93-E3A9-0AFA-44A317D09BDA}"/>
                </a:ext>
              </a:extLst>
            </p:cNvPr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oogle Shape;1561;p45">
              <a:extLst>
                <a:ext uri="{FF2B5EF4-FFF2-40B4-BE49-F238E27FC236}">
                  <a16:creationId xmlns:a16="http://schemas.microsoft.com/office/drawing/2014/main" id="{E1A60C18-10C5-3B4F-12A8-D1D8F0FA03B8}"/>
                </a:ext>
              </a:extLst>
            </p:cNvPr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oogle Shape;1562;p45">
              <a:extLst>
                <a:ext uri="{FF2B5EF4-FFF2-40B4-BE49-F238E27FC236}">
                  <a16:creationId xmlns:a16="http://schemas.microsoft.com/office/drawing/2014/main" id="{1A6D9AFC-1547-6215-DE0D-22E645A8A6B9}"/>
                </a:ext>
              </a:extLst>
            </p:cNvPr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563;p45">
              <a:extLst>
                <a:ext uri="{FF2B5EF4-FFF2-40B4-BE49-F238E27FC236}">
                  <a16:creationId xmlns:a16="http://schemas.microsoft.com/office/drawing/2014/main" id="{189AA9ED-3D08-3AC2-89FD-4504191BA2F0}"/>
                </a:ext>
              </a:extLst>
            </p:cNvPr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Google Shape;1531;p45">
            <a:extLst>
              <a:ext uri="{FF2B5EF4-FFF2-40B4-BE49-F238E27FC236}">
                <a16:creationId xmlns:a16="http://schemas.microsoft.com/office/drawing/2014/main" id="{936A9139-FA0B-EE84-75E2-ABFF0C07F57A}"/>
              </a:ext>
            </a:extLst>
          </p:cNvPr>
          <p:cNvSpPr/>
          <p:nvPr/>
        </p:nvSpPr>
        <p:spPr>
          <a:xfrm>
            <a:off x="6996105" y="4463231"/>
            <a:ext cx="4343371" cy="488272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GB" sz="1100" dirty="0">
                <a:solidFill>
                  <a:srgbClr val="58595B"/>
                </a:solidFill>
                <a:latin typeface="Calibri Light"/>
              </a:rPr>
              <a:t>Qualitative and quantitative indicators, at least every 12 months</a:t>
            </a:r>
            <a:endParaRPr sz="1100" dirty="0">
              <a:solidFill>
                <a:srgbClr val="58595B"/>
              </a:solidFill>
              <a:latin typeface="Calibri Light"/>
            </a:endParaRPr>
          </a:p>
        </p:txBody>
      </p:sp>
      <p:sp>
        <p:nvSpPr>
          <p:cNvPr id="65" name="Google Shape;1531;p45">
            <a:extLst>
              <a:ext uri="{FF2B5EF4-FFF2-40B4-BE49-F238E27FC236}">
                <a16:creationId xmlns:a16="http://schemas.microsoft.com/office/drawing/2014/main" id="{FD0C13A0-21C7-CAC0-FB69-1F6350DB06CB}"/>
              </a:ext>
            </a:extLst>
          </p:cNvPr>
          <p:cNvSpPr/>
          <p:nvPr/>
        </p:nvSpPr>
        <p:spPr>
          <a:xfrm>
            <a:off x="6996105" y="5183345"/>
            <a:ext cx="4343371" cy="488272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bg1">
              <a:alpha val="65204"/>
            </a:schemeClr>
          </a:solidFill>
          <a:ln>
            <a:noFill/>
          </a:ln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Annual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statement on website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7" name="Graphic 66" descr="Magnifying glass with solid fill">
            <a:extLst>
              <a:ext uri="{FF2B5EF4-FFF2-40B4-BE49-F238E27FC236}">
                <a16:creationId xmlns:a16="http://schemas.microsoft.com/office/drawing/2014/main" id="{7AAF6D1E-B0A7-DD16-98D7-35000BE1EC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7465" y="2510267"/>
            <a:ext cx="375862" cy="375862"/>
          </a:xfrm>
          <a:prstGeom prst="rect">
            <a:avLst/>
          </a:prstGeom>
        </p:spPr>
      </p:pic>
      <p:pic>
        <p:nvPicPr>
          <p:cNvPr id="69" name="Graphic 68" descr="Stop with solid fill">
            <a:extLst>
              <a:ext uri="{FF2B5EF4-FFF2-40B4-BE49-F238E27FC236}">
                <a16:creationId xmlns:a16="http://schemas.microsoft.com/office/drawing/2014/main" id="{6D6EBD69-0791-0B07-FF1B-24C0C3A295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4981" y="3216974"/>
            <a:ext cx="424550" cy="424550"/>
          </a:xfrm>
          <a:prstGeom prst="rect">
            <a:avLst/>
          </a:prstGeom>
        </p:spPr>
      </p:pic>
      <p:pic>
        <p:nvPicPr>
          <p:cNvPr id="71" name="Graphic 70" descr="Clipboard outline">
            <a:extLst>
              <a:ext uri="{FF2B5EF4-FFF2-40B4-BE49-F238E27FC236}">
                <a16:creationId xmlns:a16="http://schemas.microsoft.com/office/drawing/2014/main" id="{2889CF80-DC7D-3EEA-E812-6BCC1E46BB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7465" y="4636624"/>
            <a:ext cx="440356" cy="440356"/>
          </a:xfrm>
          <a:prstGeom prst="rect">
            <a:avLst/>
          </a:prstGeom>
        </p:spPr>
      </p:pic>
      <p:pic>
        <p:nvPicPr>
          <p:cNvPr id="73" name="Graphic 72" descr="Marketing outline">
            <a:extLst>
              <a:ext uri="{FF2B5EF4-FFF2-40B4-BE49-F238E27FC236}">
                <a16:creationId xmlns:a16="http://schemas.microsoft.com/office/drawing/2014/main" id="{EECF75B8-564C-513E-C64C-C6BD44C15D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5520" y="5276545"/>
            <a:ext cx="540001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CEF9-A0F1-426F-6623-6F04C9A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Implications for biotrade sector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0F4AD-B3F6-4811-F5BE-B2AB22C3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24C38-A344-63FC-BBF8-CFA3825C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sz="2400" dirty="0"/>
              <a:t>Don’t forget human/ labour rights and the environment</a:t>
            </a:r>
          </a:p>
          <a:p>
            <a:pPr lvl="1">
              <a:lnSpc>
                <a:spcPct val="110000"/>
              </a:lnSpc>
              <a:buClr>
                <a:srgbClr val="6AB5C8"/>
              </a:buClr>
            </a:pPr>
            <a:r>
              <a:rPr lang="en-NL" sz="2000" dirty="0">
                <a:solidFill>
                  <a:srgbClr val="6AB5C8"/>
                </a:solidFill>
              </a:rPr>
              <a:t>Focus biotrade often on indigenous products, product development, market access</a:t>
            </a:r>
          </a:p>
        </p:txBody>
      </p:sp>
    </p:spTree>
    <p:extLst>
      <p:ext uri="{BB962C8B-B14F-4D97-AF65-F5344CB8AC3E}">
        <p14:creationId xmlns:p14="http://schemas.microsoft.com/office/powerpoint/2010/main" val="233706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3FE10-E16D-6820-459B-142CEFCB1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t>12</a:t>
            </a:fld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56FDA-B2D2-DE78-555A-2E7671339923}"/>
              </a:ext>
            </a:extLst>
          </p:cNvPr>
          <p:cNvSpPr/>
          <p:nvPr/>
        </p:nvSpPr>
        <p:spPr>
          <a:xfrm>
            <a:off x="2625969" y="0"/>
            <a:ext cx="9566030" cy="6858000"/>
          </a:xfrm>
          <a:prstGeom prst="rect">
            <a:avLst/>
          </a:prstGeom>
          <a:solidFill>
            <a:srgbClr val="6AB5C8">
              <a:alpha val="204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DBB52-EACA-EA45-D38F-2436F8483DD8}"/>
              </a:ext>
            </a:extLst>
          </p:cNvPr>
          <p:cNvSpPr txBox="1"/>
          <p:nvPr/>
        </p:nvSpPr>
        <p:spPr>
          <a:xfrm>
            <a:off x="6096000" y="1829611"/>
            <a:ext cx="5524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6AB5C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Insufficient attention paid to biodiversity conservation practices</a:t>
            </a:r>
            <a:endParaRPr kumimoji="0" lang="en-NL" sz="2200" b="1" i="0" u="none" strike="noStrike" kern="1200" cap="none" spc="0" normalizeH="0" baseline="0" noProof="0">
              <a:ln>
                <a:noFill/>
              </a:ln>
              <a:solidFill>
                <a:srgbClr val="6AB5C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39171-7105-6B2D-382B-4CE3C6DCB213}"/>
              </a:ext>
            </a:extLst>
          </p:cNvPr>
          <p:cNvSpPr txBox="1"/>
          <p:nvPr/>
        </p:nvSpPr>
        <p:spPr>
          <a:xfrm>
            <a:off x="6096000" y="3175903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6AB5C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Agrochemicals misused or overused,  and waste not well managed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8CE01-077E-5739-1600-D244120887A7}"/>
              </a:ext>
            </a:extLst>
          </p:cNvPr>
          <p:cNvSpPr txBox="1"/>
          <p:nvPr/>
        </p:nvSpPr>
        <p:spPr>
          <a:xfrm>
            <a:off x="6087006" y="4524348"/>
            <a:ext cx="539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6AB5C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Farmer and picker pay is often low (below min wage) and insufficient to lift them out of poverty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C32A5-7A9B-D373-7EDC-169119F9D3B4}"/>
              </a:ext>
            </a:extLst>
          </p:cNvPr>
          <p:cNvSpPr/>
          <p:nvPr/>
        </p:nvSpPr>
        <p:spPr>
          <a:xfrm>
            <a:off x="0" y="0"/>
            <a:ext cx="2625969" cy="6858000"/>
          </a:xfrm>
          <a:prstGeom prst="rect">
            <a:avLst/>
          </a:prstGeom>
          <a:solidFill>
            <a:srgbClr val="6AB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B1ED79-1BBD-11A3-7BA8-567DEBA31C1A}"/>
              </a:ext>
            </a:extLst>
          </p:cNvPr>
          <p:cNvSpPr txBox="1">
            <a:spLocks/>
          </p:cNvSpPr>
          <p:nvPr/>
        </p:nvSpPr>
        <p:spPr>
          <a:xfrm>
            <a:off x="6096000" y="568519"/>
            <a:ext cx="5676900" cy="964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b="0" i="0" kern="1200" cap="none" baseline="0">
                <a:solidFill>
                  <a:srgbClr val="58595B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ontserrat ExtraBold" pitchFamily="2" charset="77"/>
                <a:ea typeface="+mj-ea"/>
                <a:cs typeface="+mj-cs"/>
              </a:rPr>
              <a:t>Challenges in botanicals</a:t>
            </a:r>
            <a:endParaRPr kumimoji="0" lang="en-NL" sz="3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ontserrat ExtraBold" pitchFamily="2" charset="77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2D89F-2C56-6AD4-ED9E-EC9D34EA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CEF9-A0F1-426F-6623-6F04C9AE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Implications for biotrade sector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0F4AD-B3F6-4811-F5BE-B2AB22C3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24C38-A344-63FC-BBF8-CFA3825C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L" dirty="0"/>
              <a:t>Don’t forget human/ labour rights and the environment</a:t>
            </a:r>
          </a:p>
          <a:p>
            <a:pPr lvl="1">
              <a:lnSpc>
                <a:spcPct val="110000"/>
              </a:lnSpc>
              <a:buClr>
                <a:srgbClr val="6AB5C8"/>
              </a:buClr>
            </a:pPr>
            <a:r>
              <a:rPr lang="en-NL" sz="2200" dirty="0">
                <a:solidFill>
                  <a:srgbClr val="6AB5C8"/>
                </a:solidFill>
              </a:rPr>
              <a:t>Focus biotrade often on indigenous products, product development, market access</a:t>
            </a:r>
          </a:p>
          <a:p>
            <a:r>
              <a:rPr lang="en-NL" dirty="0"/>
              <a:t>Due diligence applies to all supply chains – including biotrade</a:t>
            </a:r>
          </a:p>
          <a:p>
            <a:pPr lvl="1">
              <a:buClr>
                <a:srgbClr val="6AB5C8"/>
              </a:buClr>
            </a:pPr>
            <a:r>
              <a:rPr lang="en-NL" sz="2200" dirty="0">
                <a:solidFill>
                  <a:srgbClr val="6AB5C8"/>
                </a:solidFill>
              </a:rPr>
              <a:t>Initial focus larger volumes (e.g. commodities), but smaller ingredients also in scope</a:t>
            </a:r>
          </a:p>
          <a:p>
            <a:r>
              <a:rPr lang="en-NL" dirty="0"/>
              <a:t>Focus is on larger companies, but SMEs are not off the hook! </a:t>
            </a:r>
          </a:p>
          <a:p>
            <a:pPr lvl="1">
              <a:lnSpc>
                <a:spcPct val="110000"/>
              </a:lnSpc>
              <a:buClr>
                <a:srgbClr val="6AB5C8"/>
              </a:buClr>
            </a:pPr>
            <a:r>
              <a:rPr lang="en-NL" sz="2200" dirty="0">
                <a:solidFill>
                  <a:srgbClr val="6AB5C8"/>
                </a:solidFill>
              </a:rPr>
              <a:t>SMEs will be asked to provide information to buyers!</a:t>
            </a:r>
          </a:p>
          <a:p>
            <a:r>
              <a:rPr lang="en-NL" dirty="0"/>
              <a:t>Documentation! </a:t>
            </a:r>
          </a:p>
          <a:p>
            <a:pPr lvl="1">
              <a:lnSpc>
                <a:spcPct val="110000"/>
              </a:lnSpc>
              <a:buClr>
                <a:srgbClr val="6AB5C8"/>
              </a:buClr>
            </a:pPr>
            <a:r>
              <a:rPr lang="en-NL" sz="2200" dirty="0">
                <a:solidFill>
                  <a:srgbClr val="6AB5C8"/>
                </a:solidFill>
              </a:rPr>
              <a:t>Buyers need evidence on social and environmental issues</a:t>
            </a:r>
          </a:p>
          <a:p>
            <a:pPr>
              <a:lnSpc>
                <a:spcPct val="110000"/>
              </a:lnSpc>
            </a:pPr>
            <a:r>
              <a:rPr lang="en-NL" dirty="0"/>
              <a:t>Cut and run?</a:t>
            </a:r>
          </a:p>
        </p:txBody>
      </p:sp>
    </p:spTree>
    <p:extLst>
      <p:ext uri="{BB962C8B-B14F-4D97-AF65-F5344CB8AC3E}">
        <p14:creationId xmlns:p14="http://schemas.microsoft.com/office/powerpoint/2010/main" val="3023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9C21-0BDB-2B4E-C815-2A022E7D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Examples of what UEBT is doing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AC972-C145-34DA-AA5B-72BECCD2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7B951-3EDB-17AD-1BEC-D9C252BE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Risk database for natural raw materials (including biotrade)</a:t>
            </a:r>
          </a:p>
          <a:p>
            <a:r>
              <a:rPr lang="en-NL" dirty="0"/>
              <a:t>Due diligence platform: facilitate supplier information collection</a:t>
            </a:r>
          </a:p>
          <a:p>
            <a:r>
              <a:rPr lang="en-GB" dirty="0"/>
              <a:t>S</a:t>
            </a:r>
            <a:r>
              <a:rPr lang="en-NL" dirty="0"/>
              <a:t>upply chain assessments</a:t>
            </a:r>
          </a:p>
          <a:p>
            <a:r>
              <a:rPr lang="en-NL" dirty="0"/>
              <a:t>Initiatives to address problems</a:t>
            </a:r>
          </a:p>
          <a:p>
            <a:pPr lvl="1"/>
            <a:r>
              <a:rPr lang="en-NL" dirty="0"/>
              <a:t>Supply chain projects</a:t>
            </a:r>
          </a:p>
          <a:p>
            <a:pPr lvl="1"/>
            <a:r>
              <a:rPr lang="en-NL" dirty="0"/>
              <a:t>Carnauba wax Brazil – working group to address ‘modern slavery’</a:t>
            </a:r>
          </a:p>
          <a:p>
            <a:pPr lvl="1"/>
            <a:r>
              <a:rPr lang="en-NL" dirty="0"/>
              <a:t>Madagascar – sector strategy on Centella asiatica (social conditions)</a:t>
            </a:r>
          </a:p>
          <a:p>
            <a:pPr lvl="1"/>
            <a:r>
              <a:rPr lang="en-NL" dirty="0"/>
              <a:t>Rooibos – dialogue around land conversion</a:t>
            </a:r>
          </a:p>
        </p:txBody>
      </p:sp>
    </p:spTree>
    <p:extLst>
      <p:ext uri="{BB962C8B-B14F-4D97-AF65-F5344CB8AC3E}">
        <p14:creationId xmlns:p14="http://schemas.microsoft.com/office/powerpoint/2010/main" val="230362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BABB8ED-0FAF-84A3-CDD3-1972B6DF4B1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649" y="227510"/>
            <a:ext cx="5916092" cy="64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58D3F6-FABE-6581-9BA2-23E54318D4D6}"/>
              </a:ext>
            </a:extLst>
          </p:cNvPr>
          <p:cNvSpPr txBox="1">
            <a:spLocks/>
          </p:cNvSpPr>
          <p:nvPr/>
        </p:nvSpPr>
        <p:spPr>
          <a:xfrm>
            <a:off x="675139" y="1436857"/>
            <a:ext cx="4690216" cy="4670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b="0" i="0" kern="1200" cap="none" baseline="0">
                <a:solidFill>
                  <a:srgbClr val="6AB5C8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j-ea"/>
                <a:cs typeface="+mj-cs"/>
              </a:rPr>
              <a:t>UEBT VISION</a:t>
            </a:r>
            <a:b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j-ea"/>
                <a:cs typeface="+mj-cs"/>
              </a:rPr>
            </a:br>
            <a:br>
              <a:rPr kumimoji="0" lang="en-GB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+mj-ea"/>
                <a:cs typeface="+mj-cs"/>
              </a:rPr>
              <a:t>A </a:t>
            </a:r>
            <a:r>
              <a:rPr kumimoji="0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  <a:t>world in which all people </a:t>
            </a:r>
            <a:br>
              <a:rPr kumimoji="0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r>
              <a:rPr kumimoji="0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  <a:t>and biodiversity thrive</a:t>
            </a:r>
            <a:br>
              <a:rPr kumimoji="0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br>
              <a:rPr kumimoji="0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br>
              <a:rPr kumimoji="0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j-ea"/>
                <a:cs typeface="+mj-cs"/>
              </a:rPr>
              <a:t>UEBT MISSION</a:t>
            </a:r>
            <a:br>
              <a:rPr kumimoji="0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br>
              <a:rPr kumimoji="0" lang="en-US" altLang="ja-JP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</a:br>
            <a:r>
              <a:rPr kumimoji="0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Montserrat" charset="0"/>
                <a:cs typeface="Montserrat" charset="0"/>
              </a:rPr>
              <a:t>To regenerate nature and secure a better future for people through ethical sourcing of ingredients from biodiversity</a:t>
            </a:r>
            <a:endParaRPr kumimoji="0" lang="en-NL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540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1BD4-B591-A540-B4E8-2246E8FC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99" y="618038"/>
            <a:ext cx="9445286" cy="964210"/>
          </a:xfrm>
        </p:spPr>
        <p:txBody>
          <a:bodyPr>
            <a:normAutofit/>
          </a:bodyPr>
          <a:lstStyle/>
          <a:p>
            <a:r>
              <a:rPr lang="en-GB" sz="2800"/>
              <a:t>Our Focus: Botanicals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FAE7C-1A07-314D-B486-FC5FD72B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AE7E5-F45E-4F17-9CD4-CDE6C6D585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C05E7C-06D5-7C4D-B6FD-AE076FC37361}"/>
              </a:ext>
            </a:extLst>
          </p:cNvPr>
          <p:cNvSpPr txBox="1">
            <a:spLocks/>
          </p:cNvSpPr>
          <p:nvPr/>
        </p:nvSpPr>
        <p:spPr>
          <a:xfrm>
            <a:off x="2257099" y="1277264"/>
            <a:ext cx="9644531" cy="92057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600"/>
              </a:spcBef>
              <a:buClr>
                <a:srgbClr val="6AB5C8"/>
              </a:buClr>
              <a:buSzPct val="100000"/>
              <a:buFont typeface="Wingdings" pitchFamily="2" charset="2"/>
              <a:buChar char="§"/>
              <a:defRPr sz="28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036800" indent="-336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Lucida Grande" panose="020B0600040502020204" pitchFamily="34" charset="0"/>
              <a:buChar char="→"/>
              <a:defRPr sz="20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64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70000"/>
              <a:buFont typeface="Wingdings" pitchFamily="2" charset="2"/>
              <a:buChar char="ü"/>
              <a:defRPr sz="18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1600"/>
              </a:spcBef>
              <a:spcAft>
                <a:spcPts val="0"/>
              </a:spcAft>
              <a:buClr>
                <a:srgbClr val="6AB5C8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For beauty and personal care, herbal infusions, herbs and spices, functional foods &amp; beverages, fragrances and flavours, and natural pharmaceuticals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C4611-AB99-C730-0139-1D0BA270A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261" y="2197838"/>
            <a:ext cx="9735369" cy="3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140B-1E50-01C2-7FE4-4897999C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The UEBT standard – Sourcing with respect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69B72-A57B-BED6-7A15-2A49C24C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5237" y="6185496"/>
            <a:ext cx="37600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AE7E5-F45E-4F17-9CD4-CDE6C6D585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780E4-F1FF-C691-DC36-D363F2F297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72887" y="1979212"/>
            <a:ext cx="3832380" cy="2196590"/>
          </a:xfrm>
        </p:spPr>
        <p:txBody>
          <a:bodyPr>
            <a:normAutofit/>
          </a:bodyPr>
          <a:lstStyle/>
          <a:p>
            <a:pPr marL="0" indent="0" defTabSz="360000">
              <a:lnSpc>
                <a:spcPts val="2300"/>
              </a:lnSpc>
              <a:spcBef>
                <a:spcPts val="800"/>
              </a:spcBef>
              <a:buNone/>
              <a:tabLst>
                <a:tab pos="360000" algn="l"/>
              </a:tabLst>
            </a:pPr>
            <a:r>
              <a:rPr lang="en-US" sz="2200" b="1">
                <a:latin typeface="Calibri" panose="020F0502020204030204" pitchFamily="34" charset="0"/>
                <a:cs typeface="Calibri" panose="020F0502020204030204" pitchFamily="34" charset="0"/>
              </a:rPr>
              <a:t>Respect for Biodiversity</a:t>
            </a:r>
          </a:p>
          <a:p>
            <a:pPr marL="270000" indent="-270000" defTabSz="360000">
              <a:lnSpc>
                <a:spcPts val="2300"/>
              </a:lnSpc>
              <a:spcBef>
                <a:spcPts val="800"/>
              </a:spcBef>
              <a:tabLst>
                <a:tab pos="360000" algn="l"/>
              </a:tabLst>
            </a:pPr>
            <a:r>
              <a:rPr lang="en-US" sz="2200"/>
              <a:t>Biodiversity conservation </a:t>
            </a:r>
            <a:br>
              <a:rPr lang="en-US" sz="2200"/>
            </a:br>
            <a:r>
              <a:rPr lang="en-US" sz="2200"/>
              <a:t>and restoration</a:t>
            </a:r>
          </a:p>
          <a:p>
            <a:pPr marL="270000" indent="-270000" defTabSz="360000">
              <a:lnSpc>
                <a:spcPts val="2300"/>
              </a:lnSpc>
              <a:spcBef>
                <a:spcPts val="800"/>
              </a:spcBef>
              <a:tabLst>
                <a:tab pos="360000" algn="l"/>
              </a:tabLst>
            </a:pPr>
            <a:r>
              <a:rPr lang="en-US" sz="2200"/>
              <a:t>Cultivation and wild collection practices for sustainable use of biodiversity</a:t>
            </a:r>
          </a:p>
          <a:p>
            <a:pPr marL="0" indent="0" defTabSz="360000">
              <a:spcBef>
                <a:spcPts val="800"/>
              </a:spcBef>
              <a:buNone/>
              <a:tabLst>
                <a:tab pos="360000" algn="l"/>
              </a:tabLst>
            </a:pPr>
            <a:endParaRPr lang="en-US" sz="22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848F1CD-7E82-F73A-B2C2-35D4D38C8CA8}"/>
              </a:ext>
            </a:extLst>
          </p:cNvPr>
          <p:cNvSpPr txBox="1">
            <a:spLocks/>
          </p:cNvSpPr>
          <p:nvPr/>
        </p:nvSpPr>
        <p:spPr>
          <a:xfrm>
            <a:off x="6805517" y="1979212"/>
            <a:ext cx="4383727" cy="2447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600"/>
              </a:spcBef>
              <a:buClr>
                <a:srgbClr val="6AB5C8"/>
              </a:buClr>
              <a:buSzPct val="100000"/>
              <a:buFont typeface="Wingdings" pitchFamily="2" charset="2"/>
              <a:buChar char="§"/>
              <a:defRPr sz="28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036800" indent="-336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Lucida Grande" panose="020B0600040502020204" pitchFamily="34" charset="0"/>
              <a:buChar char="→"/>
              <a:defRPr sz="20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64400" indent="-300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70000"/>
              <a:buFont typeface="Wingdings" pitchFamily="2" charset="2"/>
              <a:buChar char="ü"/>
              <a:defRPr sz="18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60000"/>
              <a:buFont typeface="Courier New" panose="02070309020205020404" pitchFamily="49" charset="0"/>
              <a:buChar char="o"/>
              <a:defRPr sz="1600" kern="1200">
                <a:solidFill>
                  <a:srgbClr val="58595B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marR="0" lvl="0" indent="-270000" algn="l" defTabSz="360000" rtl="0" eaLnBrk="1" fontAlgn="auto" latinLnBrk="0" hangingPunct="1">
              <a:lnSpc>
                <a:spcPts val="2300"/>
              </a:lnSpc>
              <a:spcBef>
                <a:spcPts val="800"/>
              </a:spcBef>
              <a:spcAft>
                <a:spcPts val="0"/>
              </a:spcAft>
              <a:buClr>
                <a:srgbClr val="6AB5C8"/>
              </a:buClr>
              <a:buSzPct val="100000"/>
              <a:buFont typeface="Wingdings" pitchFamily="2" charset="2"/>
              <a:buNone/>
              <a:tabLst>
                <a:tab pos="360000" algn="l"/>
              </a:tabLst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Respect for People</a:t>
            </a:r>
          </a:p>
          <a:p>
            <a:pPr marL="270000" marR="0" lvl="0" indent="-270000" algn="l" defTabSz="360000" rtl="0" eaLnBrk="1" fontAlgn="auto" latinLnBrk="0" hangingPunct="1">
              <a:lnSpc>
                <a:spcPts val="2300"/>
              </a:lnSpc>
              <a:spcBef>
                <a:spcPts val="800"/>
              </a:spcBef>
              <a:spcAft>
                <a:spcPts val="0"/>
              </a:spcAft>
              <a:buClr>
                <a:srgbClr val="6AB5C8"/>
              </a:buClr>
              <a:buSzPct val="100000"/>
              <a:buFont typeface="Wingdings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Human and worker’s rights</a:t>
            </a:r>
          </a:p>
          <a:p>
            <a:pPr marL="270000" marR="0" lvl="0" indent="-270000" algn="l" defTabSz="360000" rtl="0" eaLnBrk="1" fontAlgn="auto" latinLnBrk="0" hangingPunct="1">
              <a:lnSpc>
                <a:spcPts val="2300"/>
              </a:lnSpc>
              <a:spcBef>
                <a:spcPts val="800"/>
              </a:spcBef>
              <a:spcAft>
                <a:spcPts val="0"/>
              </a:spcAft>
              <a:buClr>
                <a:srgbClr val="6AB5C8"/>
              </a:buClr>
              <a:buSzPct val="100000"/>
              <a:buFont typeface="Wingdings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Community wellbeing and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local development</a:t>
            </a:r>
          </a:p>
          <a:p>
            <a:pPr marL="0" marR="0" lvl="0" indent="0" algn="l" defTabSz="36000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6AB5C8"/>
              </a:buClr>
              <a:buSzPct val="100000"/>
              <a:buFont typeface="Wingdings" pitchFamily="2" charset="2"/>
              <a:buNone/>
              <a:tabLst>
                <a:tab pos="360000" algn="l"/>
              </a:tabLst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C49E4FD-3B31-FD3C-1A8F-76FF16791B71}"/>
              </a:ext>
            </a:extLst>
          </p:cNvPr>
          <p:cNvSpPr txBox="1">
            <a:spLocks/>
          </p:cNvSpPr>
          <p:nvPr/>
        </p:nvSpPr>
        <p:spPr>
          <a:xfrm>
            <a:off x="11425237" y="6185496"/>
            <a:ext cx="37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b="0" i="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AE7E5-F45E-4F17-9CD4-CDE6C6D585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BD95B7E-7E1B-AC0B-2F1B-5A9F0305FB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24" y="3933825"/>
            <a:ext cx="1612900" cy="1943100"/>
          </a:xfrm>
          <a:prstGeom prst="rect">
            <a:avLst/>
          </a:prstGeom>
        </p:spPr>
      </p:pic>
      <p:pic>
        <p:nvPicPr>
          <p:cNvPr id="8" name="Picture 7" descr="A picture containing text, ax&#10;&#10;Description automatically generated">
            <a:extLst>
              <a:ext uri="{FF2B5EF4-FFF2-40B4-BE49-F238E27FC236}">
                <a16:creationId xmlns:a16="http://schemas.microsoft.com/office/drawing/2014/main" id="{64E2DBCF-3D2B-A1FF-FF28-479F08DE3A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474" y="4168899"/>
            <a:ext cx="355600" cy="3556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1053235-9AC7-D8E8-103A-5BC9BDE1E0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69" y="4391025"/>
            <a:ext cx="584200" cy="14859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8EF742A-9672-FADC-4907-3FCAC4E8D1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115" y="4378325"/>
            <a:ext cx="762000" cy="14986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93A6383-6052-48BE-EA0A-57A61F8DB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457" y="4745302"/>
            <a:ext cx="1334379" cy="120464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1B1DEA-DB6F-54D6-1156-3DCFABDC29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800" y="5102225"/>
            <a:ext cx="571500" cy="7747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D638EAC-C75F-0F04-E9C9-A3076C8F4B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5967">
            <a:off x="12577677" y="2929308"/>
            <a:ext cx="444500" cy="3683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D1CF823-90EE-748A-C605-44468C6ED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581" y="3916189"/>
            <a:ext cx="2184400" cy="635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FF1E09A-2179-51EF-3801-0F8979298E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843" y="4874779"/>
            <a:ext cx="397446" cy="101089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4AFC505-367A-AC6E-B6D1-6E5253A5D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205" y="4866139"/>
            <a:ext cx="518408" cy="101953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424B53A-4AB9-9610-D499-52FE495D2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802" y="4378325"/>
            <a:ext cx="762000" cy="14986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DD96A91-D07B-0AC8-9DA3-1DBE7F82F7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600" y="4399774"/>
            <a:ext cx="749300" cy="1485900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AC0703-3A93-614F-FA81-F86063441F5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57" y="4675138"/>
            <a:ext cx="584200" cy="7112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8EC23CF-02A6-4CFB-FE6C-05E8009A1D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812" y="4268247"/>
            <a:ext cx="477055" cy="47705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6A6AF21-BBFF-FB80-9092-D2FC90469F8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157" y="4684641"/>
            <a:ext cx="477055" cy="47705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93A4308-4E4C-F3F3-C8B8-C3CFAC20A33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88" y="5102225"/>
            <a:ext cx="647700" cy="774700"/>
          </a:xfrm>
          <a:prstGeom prst="rect">
            <a:avLst/>
          </a:prstGeom>
        </p:spPr>
      </p:pic>
      <p:pic>
        <p:nvPicPr>
          <p:cNvPr id="31" name="Picture 30" descr="Shape, icon&#10;&#10;Description automatically generated">
            <a:extLst>
              <a:ext uri="{FF2B5EF4-FFF2-40B4-BE49-F238E27FC236}">
                <a16:creationId xmlns:a16="http://schemas.microsoft.com/office/drawing/2014/main" id="{74D8B397-7810-85B2-CEF2-7D87CD4C725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499" y="4617425"/>
            <a:ext cx="990600" cy="1257300"/>
          </a:xfrm>
          <a:prstGeom prst="rect">
            <a:avLst/>
          </a:prstGeom>
        </p:spPr>
      </p:pic>
      <p:pic>
        <p:nvPicPr>
          <p:cNvPr id="32" name="Picture 31" descr="A picture containing hook&#10;&#10;Description automatically generated">
            <a:extLst>
              <a:ext uri="{FF2B5EF4-FFF2-40B4-BE49-F238E27FC236}">
                <a16:creationId xmlns:a16="http://schemas.microsoft.com/office/drawing/2014/main" id="{BD41649C-E609-89B0-63B7-4D887FB4A9A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600" y="-897910"/>
            <a:ext cx="533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-0.04213 C -0.05208 -0.12385 -0.08958 -0.20556 -0.16341 -0.18149 C -0.23724 -0.15718 -0.3849 0.05138 -0.45781 0.10324 C -0.53073 0.15486 -0.5776 0.12476 -0.60104 0.12916 C -0.62461 0.13333 -0.59831 0.128 -0.59883 0.12916 C -0.59935 0.13009 -0.60195 0.13263 -0.60443 0.13518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255 -0.01504 C -0.08932 0.00996 -0.14609 0.03473 -0.17148 0.08264 C -0.19687 0.1301 -0.19844 0.18704 -0.18489 0.2713 C -0.17122 0.35556 -0.09284 0.51922 -0.08971 0.58774 C -0.08659 0.65649 -0.14219 0.69561 -0.16588 0.68334 C -0.18958 0.67107 -0.2207 0.54237 -0.2319 0.51412 C -0.2431 0.48588 -0.23307 0.51412 -0.23307 0.51412 L -0.23307 0.51412 " pathEditMode="relative" ptsTypes="AAAAAA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6"/>
          <p:cNvSpPr txBox="1"/>
          <p:nvPr/>
        </p:nvSpPr>
        <p:spPr>
          <a:xfrm>
            <a:off x="6555964" y="3921942"/>
            <a:ext cx="512319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1" algn="r"/>
            <a:r>
              <a:rPr lang="nl-NL" sz="2400" dirty="0">
                <a:solidFill>
                  <a:srgbClr val="6AB5C8"/>
                </a:solidFill>
                <a:latin typeface="Montserrat" pitchFamily="2" charset="77"/>
                <a:ea typeface="Fira Sans Extra Condensed"/>
                <a:cs typeface="Fira Sans Extra Condensed"/>
                <a:sym typeface="Fira Sans Extra Condensed"/>
              </a:rPr>
              <a:t>International </a:t>
            </a:r>
          </a:p>
          <a:p>
            <a:pPr lvl="1" algn="r"/>
            <a:r>
              <a:rPr lang="nl-NL" sz="2400" dirty="0">
                <a:solidFill>
                  <a:srgbClr val="6AB5C8"/>
                </a:solidFill>
                <a:latin typeface="Montserrat" pitchFamily="2" charset="77"/>
                <a:ea typeface="Fira Sans Extra Condensed"/>
                <a:cs typeface="Fira Sans Extra Condensed"/>
                <a:sym typeface="Fira Sans Extra Condensed"/>
              </a:rPr>
              <a:t>processors</a:t>
            </a:r>
          </a:p>
        </p:txBody>
      </p:sp>
      <p:sp>
        <p:nvSpPr>
          <p:cNvPr id="1025" name="Google Shape;1025;p46"/>
          <p:cNvSpPr txBox="1"/>
          <p:nvPr/>
        </p:nvSpPr>
        <p:spPr>
          <a:xfrm>
            <a:off x="7862776" y="2001191"/>
            <a:ext cx="3816378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nl-NL" sz="2400" dirty="0">
                <a:solidFill>
                  <a:srgbClr val="52707D"/>
                </a:solidFill>
                <a:latin typeface="Montserrat" pitchFamily="2" charset="77"/>
                <a:ea typeface="Fira Sans Extra Condensed"/>
                <a:cs typeface="Fira Sans Extra Condensed"/>
                <a:sym typeface="Fira Sans Extra Condensed"/>
              </a:rPr>
              <a:t>Leading Brands</a:t>
            </a:r>
            <a:endParaRPr sz="2400" dirty="0">
              <a:solidFill>
                <a:srgbClr val="52707D"/>
              </a:solidFill>
              <a:latin typeface="Montserrat" pitchFamily="2" charset="77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30" name="Google Shape;1030;p46"/>
          <p:cNvSpPr txBox="1"/>
          <p:nvPr/>
        </p:nvSpPr>
        <p:spPr>
          <a:xfrm>
            <a:off x="8733465" y="5838649"/>
            <a:ext cx="2945689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GB" sz="2400" dirty="0">
                <a:solidFill>
                  <a:srgbClr val="A9D4DF"/>
                </a:solidFill>
                <a:latin typeface="Montserrat"/>
                <a:ea typeface="Fira Sans Extra Condensed"/>
                <a:cs typeface="Fira Sans Extra Condensed"/>
                <a:sym typeface="Fira Sans Extra Condensed"/>
              </a:rPr>
              <a:t>Farmers, Cooperatives &amp; Local processors</a:t>
            </a:r>
            <a:endParaRPr sz="2400" dirty="0">
              <a:solidFill>
                <a:srgbClr val="A9D4DF"/>
              </a:solidFill>
              <a:latin typeface="Montserrat" pitchFamily="2" charset="77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8B687-7101-C248-A6AD-344C00767DFE}"/>
              </a:ext>
            </a:extLst>
          </p:cNvPr>
          <p:cNvSpPr txBox="1"/>
          <p:nvPr/>
        </p:nvSpPr>
        <p:spPr>
          <a:xfrm>
            <a:off x="3045375" y="392901"/>
            <a:ext cx="867714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GB" sz="3200" b="1" dirty="0">
                <a:solidFill>
                  <a:srgbClr val="6AB5C8"/>
                </a:solidFill>
                <a:latin typeface="Montserrat"/>
              </a:rPr>
              <a:t>UEBT has </a:t>
            </a:r>
            <a:r>
              <a:rPr lang="en-GB" sz="3200" b="1" dirty="0">
                <a:solidFill>
                  <a:srgbClr val="859E4D"/>
                </a:solidFill>
                <a:latin typeface="Montserrat"/>
              </a:rPr>
              <a:t>174 </a:t>
            </a:r>
            <a:r>
              <a:rPr lang="en-GB" sz="3200" b="1" dirty="0">
                <a:solidFill>
                  <a:srgbClr val="6AB5C8"/>
                </a:solidFill>
                <a:latin typeface="Montserrat"/>
              </a:rPr>
              <a:t>members including:</a:t>
            </a:r>
          </a:p>
        </p:txBody>
      </p:sp>
      <p:pic>
        <p:nvPicPr>
          <p:cNvPr id="32" name="Picture 31" descr="A close-up of a flower&#10;&#10;Description automatically generated">
            <a:extLst>
              <a:ext uri="{FF2B5EF4-FFF2-40B4-BE49-F238E27FC236}">
                <a16:creationId xmlns:a16="http://schemas.microsoft.com/office/drawing/2014/main" id="{E5FF1A80-0F99-182B-7D1A-FEE8D3DD2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4" y="0"/>
            <a:ext cx="2705794" cy="6858000"/>
          </a:xfrm>
          <a:prstGeom prst="rect">
            <a:avLst/>
          </a:prstGeom>
        </p:spPr>
      </p:pic>
      <p:pic>
        <p:nvPicPr>
          <p:cNvPr id="34" name="Picture 33" descr="A logo with a cat's face&#10;&#10;Description automatically generated">
            <a:extLst>
              <a:ext uri="{FF2B5EF4-FFF2-40B4-BE49-F238E27FC236}">
                <a16:creationId xmlns:a16="http://schemas.microsoft.com/office/drawing/2014/main" id="{EAE95D0E-A77E-7220-2B47-32354F7DD7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50" y="83057"/>
            <a:ext cx="1257154" cy="26797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4875902-3B00-A07A-1117-DDC429F6DB0D}"/>
              </a:ext>
            </a:extLst>
          </p:cNvPr>
          <p:cNvGrpSpPr/>
          <p:nvPr/>
        </p:nvGrpSpPr>
        <p:grpSpPr>
          <a:xfrm>
            <a:off x="3167255" y="1703595"/>
            <a:ext cx="5623416" cy="4752209"/>
            <a:chOff x="3167255" y="1703595"/>
            <a:chExt cx="5623416" cy="47522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1A4453-25FE-3E69-5941-1145758CCBA1}"/>
                </a:ext>
              </a:extLst>
            </p:cNvPr>
            <p:cNvGrpSpPr/>
            <p:nvPr/>
          </p:nvGrpSpPr>
          <p:grpSpPr>
            <a:xfrm>
              <a:off x="3167255" y="1703595"/>
              <a:ext cx="5623416" cy="4752209"/>
              <a:chOff x="2756649" y="1734795"/>
              <a:chExt cx="5623416" cy="475220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DA6C890-0134-22C1-47EA-98F629A6FD80}"/>
                  </a:ext>
                </a:extLst>
              </p:cNvPr>
              <p:cNvGrpSpPr/>
              <p:nvPr/>
            </p:nvGrpSpPr>
            <p:grpSpPr>
              <a:xfrm>
                <a:off x="2756649" y="1734795"/>
                <a:ext cx="4542356" cy="4752209"/>
                <a:chOff x="4176901" y="1688017"/>
                <a:chExt cx="3835327" cy="4012516"/>
              </a:xfrm>
            </p:grpSpPr>
            <p:sp>
              <p:nvSpPr>
                <p:cNvPr id="994" name="Google Shape;994;p46"/>
                <p:cNvSpPr/>
                <p:nvPr/>
              </p:nvSpPr>
              <p:spPr>
                <a:xfrm>
                  <a:off x="4176901" y="1821351"/>
                  <a:ext cx="3687000" cy="368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10" h="110598" extrusionOk="0">
                      <a:moveTo>
                        <a:pt x="55305" y="1"/>
                      </a:moveTo>
                      <a:cubicBezTo>
                        <a:pt x="32588" y="1"/>
                        <a:pt x="13073" y="13693"/>
                        <a:pt x="4560" y="33291"/>
                      </a:cubicBezTo>
                      <a:cubicBezTo>
                        <a:pt x="1631" y="40030"/>
                        <a:pt x="0" y="47471"/>
                        <a:pt x="0" y="55293"/>
                      </a:cubicBezTo>
                      <a:cubicBezTo>
                        <a:pt x="0" y="62473"/>
                        <a:pt x="1369" y="69331"/>
                        <a:pt x="3858" y="75617"/>
                      </a:cubicBezTo>
                      <a:cubicBezTo>
                        <a:pt x="11954" y="96108"/>
                        <a:pt x="31933" y="110598"/>
                        <a:pt x="55305" y="110598"/>
                      </a:cubicBezTo>
                      <a:cubicBezTo>
                        <a:pt x="78022" y="110598"/>
                        <a:pt x="97548" y="96894"/>
                        <a:pt x="106049" y="77308"/>
                      </a:cubicBezTo>
                      <a:cubicBezTo>
                        <a:pt x="108978" y="70569"/>
                        <a:pt x="110609" y="63116"/>
                        <a:pt x="110609" y="55293"/>
                      </a:cubicBezTo>
                      <a:cubicBezTo>
                        <a:pt x="110609" y="48126"/>
                        <a:pt x="109240" y="41268"/>
                        <a:pt x="106752" y="34981"/>
                      </a:cubicBezTo>
                      <a:cubicBezTo>
                        <a:pt x="98655" y="14491"/>
                        <a:pt x="78677" y="1"/>
                        <a:pt x="55305" y="1"/>
                      </a:cubicBezTo>
                      <a:close/>
                    </a:path>
                  </a:pathLst>
                </a:custGeom>
                <a:solidFill>
                  <a:srgbClr val="859E4D">
                    <a:alpha val="46421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5" name="Google Shape;995;p46"/>
                <p:cNvSpPr/>
                <p:nvPr/>
              </p:nvSpPr>
              <p:spPr>
                <a:xfrm>
                  <a:off x="4729351" y="2373651"/>
                  <a:ext cx="2582000" cy="25820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6" name="Google Shape;996;p46"/>
                <p:cNvSpPr/>
                <p:nvPr/>
              </p:nvSpPr>
              <p:spPr>
                <a:xfrm>
                  <a:off x="5386568" y="3030651"/>
                  <a:ext cx="1271233" cy="12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7" h="38148" extrusionOk="0">
                      <a:moveTo>
                        <a:pt x="19074" y="0"/>
                      </a:moveTo>
                      <a:cubicBezTo>
                        <a:pt x="11240" y="0"/>
                        <a:pt x="4501" y="4727"/>
                        <a:pt x="1572" y="11490"/>
                      </a:cubicBezTo>
                      <a:cubicBezTo>
                        <a:pt x="560" y="13811"/>
                        <a:pt x="0" y="16371"/>
                        <a:pt x="0" y="19074"/>
                      </a:cubicBezTo>
                      <a:cubicBezTo>
                        <a:pt x="0" y="21550"/>
                        <a:pt x="477" y="23908"/>
                        <a:pt x="1334" y="26075"/>
                      </a:cubicBezTo>
                      <a:cubicBezTo>
                        <a:pt x="4120" y="33147"/>
                        <a:pt x="11014" y="38148"/>
                        <a:pt x="19074" y="38148"/>
                      </a:cubicBezTo>
                      <a:cubicBezTo>
                        <a:pt x="26909" y="38148"/>
                        <a:pt x="33636" y="33421"/>
                        <a:pt x="36565" y="26658"/>
                      </a:cubicBezTo>
                      <a:cubicBezTo>
                        <a:pt x="37577" y="24337"/>
                        <a:pt x="38136" y="21777"/>
                        <a:pt x="38136" y="19074"/>
                      </a:cubicBezTo>
                      <a:cubicBezTo>
                        <a:pt x="38136" y="16597"/>
                        <a:pt x="37672" y="14240"/>
                        <a:pt x="36815" y="12073"/>
                      </a:cubicBezTo>
                      <a:cubicBezTo>
                        <a:pt x="34017" y="5001"/>
                        <a:pt x="27135" y="0"/>
                        <a:pt x="190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9" name="Google Shape;999;p46"/>
                <p:cNvSpPr/>
                <p:nvPr/>
              </p:nvSpPr>
              <p:spPr>
                <a:xfrm>
                  <a:off x="4271850" y="3206951"/>
                  <a:ext cx="915001" cy="915001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1019" name="Google Shape;1019;p46"/>
                <p:cNvSpPr/>
                <p:nvPr/>
              </p:nvSpPr>
              <p:spPr>
                <a:xfrm rot="188626">
                  <a:off x="6173298" y="2454686"/>
                  <a:ext cx="1838930" cy="204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89" h="63950" extrusionOk="0">
                      <a:moveTo>
                        <a:pt x="42196" y="1"/>
                      </a:moveTo>
                      <a:lnTo>
                        <a:pt x="1" y="42197"/>
                      </a:lnTo>
                      <a:lnTo>
                        <a:pt x="50162" y="63949"/>
                      </a:lnTo>
                      <a:cubicBezTo>
                        <a:pt x="53519" y="56222"/>
                        <a:pt x="55389" y="47685"/>
                        <a:pt x="55389" y="38720"/>
                      </a:cubicBezTo>
                      <a:cubicBezTo>
                        <a:pt x="55389" y="30493"/>
                        <a:pt x="53817" y="22635"/>
                        <a:pt x="50971" y="15420"/>
                      </a:cubicBezTo>
                      <a:cubicBezTo>
                        <a:pt x="48769" y="9847"/>
                        <a:pt x="45804" y="4668"/>
                        <a:pt x="42196" y="1"/>
                      </a:cubicBezTo>
                      <a:close/>
                    </a:path>
                  </a:pathLst>
                </a:custGeom>
                <a:solidFill>
                  <a:srgbClr val="6AB5C8"/>
                </a:solidFill>
                <a:ln>
                  <a:noFill/>
                </a:ln>
              </p:spPr>
              <p:txBody>
                <a:bodyPr spcFirstLastPara="1" wrap="square" lIns="609600" tIns="243833" rIns="121900" bIns="1219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100"/>
                  </a:pPr>
                  <a:r>
                    <a:rPr lang="nl-NL" sz="3700" b="1" dirty="0">
                      <a:solidFill>
                        <a:srgbClr val="FFFFFF"/>
                      </a:solidFill>
                      <a:latin typeface="Montserrat"/>
                      <a:ea typeface="Fira Sans Extra Condensed"/>
                      <a:cs typeface="Fira Sans Extra Condensed"/>
                      <a:sym typeface="Fira Sans Extra Condensed"/>
                    </a:rPr>
                    <a:t>34</a:t>
                  </a:r>
                  <a:endParaRPr sz="3733" b="1" dirty="0">
                    <a:solidFill>
                      <a:srgbClr val="FFFFFF"/>
                    </a:solidFill>
                    <a:latin typeface="Montserrat" pitchFamily="2" charset="77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1022" name="Google Shape;1022;p46"/>
                <p:cNvSpPr/>
                <p:nvPr/>
              </p:nvSpPr>
              <p:spPr>
                <a:xfrm>
                  <a:off x="5735034" y="1688017"/>
                  <a:ext cx="285367" cy="1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4656" extrusionOk="0">
                      <a:moveTo>
                        <a:pt x="8561" y="0"/>
                      </a:moveTo>
                      <a:lnTo>
                        <a:pt x="0" y="4656"/>
                      </a:lnTo>
                      <a:lnTo>
                        <a:pt x="8561" y="4656"/>
                      </a:lnTo>
                      <a:lnTo>
                        <a:pt x="8561" y="0"/>
                      </a:lnTo>
                      <a:close/>
                    </a:path>
                  </a:pathLst>
                </a:custGeom>
                <a:solidFill>
                  <a:srgbClr val="6AB5C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24" name="Google Shape;1024;p46"/>
                <p:cNvSpPr/>
                <p:nvPr/>
              </p:nvSpPr>
              <p:spPr>
                <a:xfrm>
                  <a:off x="6020367" y="1688018"/>
                  <a:ext cx="1611367" cy="214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1" h="64402" extrusionOk="0">
                      <a:moveTo>
                        <a:pt x="1" y="0"/>
                      </a:moveTo>
                      <a:lnTo>
                        <a:pt x="1" y="61056"/>
                      </a:lnTo>
                      <a:lnTo>
                        <a:pt x="7716" y="64401"/>
                      </a:lnTo>
                      <a:lnTo>
                        <a:pt x="48340" y="23777"/>
                      </a:lnTo>
                      <a:cubicBezTo>
                        <a:pt x="37184" y="9323"/>
                        <a:pt x="1968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2707D"/>
                </a:solidFill>
                <a:ln>
                  <a:noFill/>
                </a:ln>
              </p:spPr>
              <p:txBody>
                <a:bodyPr spcFirstLastPara="1" wrap="square" lIns="121900" tIns="121900" rIns="365733" bIns="609600" anchor="ctr" anchorCtr="0">
                  <a:noAutofit/>
                </a:bodyPr>
                <a:lstStyle/>
                <a:p>
                  <a:pPr algn="ctr"/>
                  <a:r>
                    <a:rPr lang="nl-NL" sz="3733" b="1" dirty="0">
                      <a:solidFill>
                        <a:srgbClr val="FFFFFF"/>
                      </a:solidFill>
                      <a:latin typeface="Montserrat" pitchFamily="2" charset="77"/>
                      <a:ea typeface="Fira Sans Extra Condensed"/>
                      <a:cs typeface="Fira Sans Extra Condensed"/>
                      <a:sym typeface="Fira Sans Extra Condensed"/>
                    </a:rPr>
                    <a:t>21</a:t>
                  </a:r>
                  <a:endParaRPr sz="3733" b="1" dirty="0">
                    <a:solidFill>
                      <a:srgbClr val="FFFFFF"/>
                    </a:solidFill>
                    <a:latin typeface="Montserrat" pitchFamily="2" charset="77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1027" name="Google Shape;1027;p46"/>
                <p:cNvSpPr/>
                <p:nvPr/>
              </p:nvSpPr>
              <p:spPr>
                <a:xfrm>
                  <a:off x="5859627" y="5510279"/>
                  <a:ext cx="171067" cy="1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2" h="470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43" y="632"/>
                        <a:pt x="5132" y="4704"/>
                        <a:pt x="5132" y="4704"/>
                      </a:cubicBezTo>
                      <a:lnTo>
                        <a:pt x="5132" y="2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AB5C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29" name="Google Shape;1029;p46"/>
                <p:cNvSpPr/>
                <p:nvPr/>
              </p:nvSpPr>
              <p:spPr>
                <a:xfrm>
                  <a:off x="6026914" y="3708200"/>
                  <a:ext cx="1782401" cy="19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53" h="59770" extrusionOk="0">
                      <a:moveTo>
                        <a:pt x="1" y="0"/>
                      </a:moveTo>
                      <a:lnTo>
                        <a:pt x="1" y="59770"/>
                      </a:lnTo>
                      <a:cubicBezTo>
                        <a:pt x="24551" y="59770"/>
                        <a:pt x="45649" y="44970"/>
                        <a:pt x="54853" y="23789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9D4DF"/>
                </a:solidFill>
                <a:ln>
                  <a:noFill/>
                </a:ln>
              </p:spPr>
              <p:txBody>
                <a:bodyPr spcFirstLastPara="1" wrap="square" lIns="121900" tIns="609600" rIns="365733" bIns="1219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100"/>
                  </a:pPr>
                  <a:r>
                    <a:rPr lang="nl-NL" sz="3700" b="1" dirty="0">
                      <a:solidFill>
                        <a:srgbClr val="FFFFFF"/>
                      </a:solidFill>
                      <a:latin typeface="Montserrat"/>
                      <a:ea typeface="Fira Sans Extra Condensed"/>
                      <a:cs typeface="Fira Sans Extra Condensed"/>
                      <a:sym typeface="Fira Sans Extra Condensed"/>
                    </a:rPr>
                    <a:t>119</a:t>
                  </a:r>
                  <a:endParaRPr sz="3733" b="1" dirty="0">
                    <a:solidFill>
                      <a:srgbClr val="FFFFFF"/>
                    </a:solidFill>
                    <a:latin typeface="Montserrat" pitchFamily="2" charset="77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</p:grpSp>
          <p:pic>
            <p:nvPicPr>
              <p:cNvPr id="5" name="Picture 4" descr="A logo of a factory&#10;&#10;Description automatically generated">
                <a:extLst>
                  <a:ext uri="{FF2B5EF4-FFF2-40B4-BE49-F238E27FC236}">
                    <a16:creationId xmlns:a16="http://schemas.microsoft.com/office/drawing/2014/main" id="{D68ED724-E683-1B27-4D16-0E2CF70DE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4109" y="3630501"/>
                <a:ext cx="974482" cy="974482"/>
              </a:xfrm>
              <a:prstGeom prst="rect">
                <a:avLst/>
              </a:prstGeom>
            </p:spPr>
          </p:pic>
          <p:sp>
            <p:nvSpPr>
              <p:cNvPr id="8" name="Google Shape;999;p46">
                <a:extLst>
                  <a:ext uri="{FF2B5EF4-FFF2-40B4-BE49-F238E27FC236}">
                    <a16:creationId xmlns:a16="http://schemas.microsoft.com/office/drawing/2014/main" id="{0EC611E4-E83E-B731-F8B3-1C73D0E85B48}"/>
                  </a:ext>
                </a:extLst>
              </p:cNvPr>
              <p:cNvSpPr/>
              <p:nvPr/>
            </p:nvSpPr>
            <p:spPr>
              <a:xfrm>
                <a:off x="3599192" y="2198638"/>
                <a:ext cx="1083678" cy="108367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9" name="Google Shape;999;p46">
                <a:extLst>
                  <a:ext uri="{FF2B5EF4-FFF2-40B4-BE49-F238E27FC236}">
                    <a16:creationId xmlns:a16="http://schemas.microsoft.com/office/drawing/2014/main" id="{3B58BABF-5257-D1AD-68E5-022F3BFF0077}"/>
                  </a:ext>
                </a:extLst>
              </p:cNvPr>
              <p:cNvSpPr/>
              <p:nvPr/>
            </p:nvSpPr>
            <p:spPr>
              <a:xfrm>
                <a:off x="3623671" y="4830124"/>
                <a:ext cx="1083678" cy="1083678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pic>
            <p:nvPicPr>
              <p:cNvPr id="7" name="Picture 6" descr="A blue and black label with text&#10;&#10;Description automatically generated">
                <a:extLst>
                  <a:ext uri="{FF2B5EF4-FFF2-40B4-BE49-F238E27FC236}">
                    <a16:creationId xmlns:a16="http://schemas.microsoft.com/office/drawing/2014/main" id="{7C624555-13BC-1A4E-1124-85E855D3D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94362" y="2316582"/>
                <a:ext cx="882645" cy="882645"/>
              </a:xfrm>
              <a:prstGeom prst="rect">
                <a:avLst/>
              </a:prstGeom>
            </p:spPr>
          </p:pic>
          <p:pic>
            <p:nvPicPr>
              <p:cNvPr id="11" name="Picture 10" descr="A hand holding a plant&#10;&#10;Description automatically generated">
                <a:extLst>
                  <a:ext uri="{FF2B5EF4-FFF2-40B4-BE49-F238E27FC236}">
                    <a16:creationId xmlns:a16="http://schemas.microsoft.com/office/drawing/2014/main" id="{00299226-1071-A067-DF88-3B1963502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0609" y="4988764"/>
                <a:ext cx="766398" cy="766398"/>
              </a:xfrm>
              <a:prstGeom prst="rect">
                <a:avLst/>
              </a:prstGeom>
            </p:spPr>
          </p:pic>
          <p:grpSp>
            <p:nvGrpSpPr>
              <p:cNvPr id="12" name="Google Shape;923;p40">
                <a:extLst>
                  <a:ext uri="{FF2B5EF4-FFF2-40B4-BE49-F238E27FC236}">
                    <a16:creationId xmlns:a16="http://schemas.microsoft.com/office/drawing/2014/main" id="{4E04292F-A554-6E61-737C-FB6A40655BA2}"/>
                  </a:ext>
                </a:extLst>
              </p:cNvPr>
              <p:cNvGrpSpPr/>
              <p:nvPr/>
            </p:nvGrpSpPr>
            <p:grpSpPr>
              <a:xfrm>
                <a:off x="4065233" y="3334454"/>
                <a:ext cx="1732331" cy="1509828"/>
                <a:chOff x="2999778" y="1529482"/>
                <a:chExt cx="3258744" cy="2840187"/>
              </a:xfrm>
            </p:grpSpPr>
            <p:sp>
              <p:nvSpPr>
                <p:cNvPr id="13" name="Google Shape;924;p40">
                  <a:extLst>
                    <a:ext uri="{FF2B5EF4-FFF2-40B4-BE49-F238E27FC236}">
                      <a16:creationId xmlns:a16="http://schemas.microsoft.com/office/drawing/2014/main" id="{20EF18BF-8E04-1CD7-DCC3-7C9251E08125}"/>
                    </a:ext>
                  </a:extLst>
                </p:cNvPr>
                <p:cNvSpPr/>
                <p:nvPr/>
              </p:nvSpPr>
              <p:spPr>
                <a:xfrm>
                  <a:off x="2999778" y="1529482"/>
                  <a:ext cx="3258744" cy="2840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84" h="88838" extrusionOk="0">
                      <a:moveTo>
                        <a:pt x="50272" y="0"/>
                      </a:moveTo>
                      <a:cubicBezTo>
                        <a:pt x="31897" y="0"/>
                        <a:pt x="14791" y="11087"/>
                        <a:pt x="8322" y="29000"/>
                      </a:cubicBezTo>
                      <a:cubicBezTo>
                        <a:pt x="1" y="51995"/>
                        <a:pt x="12332" y="77546"/>
                        <a:pt x="35878" y="86063"/>
                      </a:cubicBezTo>
                      <a:cubicBezTo>
                        <a:pt x="41078" y="87945"/>
                        <a:pt x="46391" y="88838"/>
                        <a:pt x="51602" y="88838"/>
                      </a:cubicBezTo>
                      <a:cubicBezTo>
                        <a:pt x="69970" y="88838"/>
                        <a:pt x="87079" y="77751"/>
                        <a:pt x="93562" y="59838"/>
                      </a:cubicBezTo>
                      <a:cubicBezTo>
                        <a:pt x="101883" y="36843"/>
                        <a:pt x="89534" y="11292"/>
                        <a:pt x="66006" y="2775"/>
                      </a:cubicBezTo>
                      <a:cubicBezTo>
                        <a:pt x="60802" y="893"/>
                        <a:pt x="55486" y="0"/>
                        <a:pt x="5027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14" name="Google Shape;925;p40">
                  <a:extLst>
                    <a:ext uri="{FF2B5EF4-FFF2-40B4-BE49-F238E27FC236}">
                      <a16:creationId xmlns:a16="http://schemas.microsoft.com/office/drawing/2014/main" id="{BC49980D-297C-6F6B-4431-7ECA700CE87C}"/>
                    </a:ext>
                  </a:extLst>
                </p:cNvPr>
                <p:cNvGrpSpPr/>
                <p:nvPr/>
              </p:nvGrpSpPr>
              <p:grpSpPr>
                <a:xfrm>
                  <a:off x="3173061" y="1532050"/>
                  <a:ext cx="2988432" cy="2666085"/>
                  <a:chOff x="6031360" y="3076713"/>
                  <a:chExt cx="539107" cy="480965"/>
                </a:xfrm>
              </p:grpSpPr>
              <p:sp>
                <p:nvSpPr>
                  <p:cNvPr id="15" name="Google Shape;926;p40">
                    <a:extLst>
                      <a:ext uri="{FF2B5EF4-FFF2-40B4-BE49-F238E27FC236}">
                        <a16:creationId xmlns:a16="http://schemas.microsoft.com/office/drawing/2014/main" id="{C78907E7-5666-1052-C2BC-2BC002D7A44E}"/>
                      </a:ext>
                    </a:extLst>
                  </p:cNvPr>
                  <p:cNvSpPr/>
                  <p:nvPr/>
                </p:nvSpPr>
                <p:spPr>
                  <a:xfrm>
                    <a:off x="6160232" y="3107767"/>
                    <a:ext cx="410235" cy="449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98" h="78008" extrusionOk="0">
                        <a:moveTo>
                          <a:pt x="36108" y="3531"/>
                        </a:moveTo>
                        <a:lnTo>
                          <a:pt x="36835" y="4631"/>
                        </a:lnTo>
                        <a:cubicBezTo>
                          <a:pt x="36551" y="4826"/>
                          <a:pt x="36268" y="5039"/>
                          <a:pt x="35948" y="5217"/>
                        </a:cubicBezTo>
                        <a:cubicBezTo>
                          <a:pt x="35043" y="5749"/>
                          <a:pt x="34635" y="6459"/>
                          <a:pt x="35132" y="7488"/>
                        </a:cubicBezTo>
                        <a:cubicBezTo>
                          <a:pt x="35486" y="8208"/>
                          <a:pt x="35984" y="8561"/>
                          <a:pt x="36635" y="8561"/>
                        </a:cubicBezTo>
                        <a:cubicBezTo>
                          <a:pt x="36866" y="8561"/>
                          <a:pt x="37116" y="8517"/>
                          <a:pt x="37385" y="8428"/>
                        </a:cubicBezTo>
                        <a:cubicBezTo>
                          <a:pt x="37776" y="8304"/>
                          <a:pt x="38184" y="8198"/>
                          <a:pt x="38752" y="8056"/>
                        </a:cubicBezTo>
                        <a:lnTo>
                          <a:pt x="38752" y="8056"/>
                        </a:lnTo>
                        <a:cubicBezTo>
                          <a:pt x="38412" y="9075"/>
                          <a:pt x="37909" y="9331"/>
                          <a:pt x="37373" y="9331"/>
                        </a:cubicBezTo>
                        <a:cubicBezTo>
                          <a:pt x="36833" y="9331"/>
                          <a:pt x="36258" y="9072"/>
                          <a:pt x="35779" y="9072"/>
                        </a:cubicBezTo>
                        <a:cubicBezTo>
                          <a:pt x="35690" y="9072"/>
                          <a:pt x="35604" y="9081"/>
                          <a:pt x="35522" y="9102"/>
                        </a:cubicBezTo>
                        <a:lnTo>
                          <a:pt x="33162" y="11977"/>
                        </a:lnTo>
                        <a:lnTo>
                          <a:pt x="28585" y="11037"/>
                        </a:lnTo>
                        <a:lnTo>
                          <a:pt x="31832" y="10238"/>
                        </a:lnTo>
                        <a:cubicBezTo>
                          <a:pt x="32825" y="8162"/>
                          <a:pt x="33127" y="7062"/>
                          <a:pt x="32914" y="6228"/>
                        </a:cubicBezTo>
                        <a:lnTo>
                          <a:pt x="36108" y="3531"/>
                        </a:lnTo>
                        <a:close/>
                        <a:moveTo>
                          <a:pt x="38947" y="36232"/>
                        </a:moveTo>
                        <a:lnTo>
                          <a:pt x="38947" y="36232"/>
                        </a:lnTo>
                        <a:cubicBezTo>
                          <a:pt x="40402" y="36374"/>
                          <a:pt x="40561" y="37705"/>
                          <a:pt x="41253" y="38486"/>
                        </a:cubicBezTo>
                        <a:cubicBezTo>
                          <a:pt x="40278" y="40029"/>
                          <a:pt x="42194" y="41076"/>
                          <a:pt x="41963" y="42673"/>
                        </a:cubicBezTo>
                        <a:cubicBezTo>
                          <a:pt x="41786" y="43862"/>
                          <a:pt x="42833" y="45264"/>
                          <a:pt x="43241" y="46648"/>
                        </a:cubicBezTo>
                        <a:cubicBezTo>
                          <a:pt x="43560" y="47641"/>
                          <a:pt x="43507" y="48741"/>
                          <a:pt x="43046" y="49699"/>
                        </a:cubicBezTo>
                        <a:lnTo>
                          <a:pt x="40473" y="45760"/>
                        </a:lnTo>
                        <a:cubicBezTo>
                          <a:pt x="41449" y="42726"/>
                          <a:pt x="39160" y="39728"/>
                          <a:pt x="38947" y="36232"/>
                        </a:cubicBezTo>
                        <a:close/>
                        <a:moveTo>
                          <a:pt x="36430" y="1"/>
                        </a:moveTo>
                        <a:cubicBezTo>
                          <a:pt x="35873" y="1"/>
                          <a:pt x="35316" y="87"/>
                          <a:pt x="34759" y="284"/>
                        </a:cubicBezTo>
                        <a:cubicBezTo>
                          <a:pt x="33659" y="657"/>
                          <a:pt x="32346" y="870"/>
                          <a:pt x="31885" y="2005"/>
                        </a:cubicBezTo>
                        <a:cubicBezTo>
                          <a:pt x="31264" y="3567"/>
                          <a:pt x="29809" y="3549"/>
                          <a:pt x="28656" y="3992"/>
                        </a:cubicBezTo>
                        <a:cubicBezTo>
                          <a:pt x="26331" y="4826"/>
                          <a:pt x="26012" y="5465"/>
                          <a:pt x="27006" y="7683"/>
                        </a:cubicBezTo>
                        <a:lnTo>
                          <a:pt x="29791" y="7736"/>
                        </a:lnTo>
                        <a:lnTo>
                          <a:pt x="29046" y="10327"/>
                        </a:lnTo>
                        <a:lnTo>
                          <a:pt x="28425" y="7736"/>
                        </a:lnTo>
                        <a:lnTo>
                          <a:pt x="26633" y="11143"/>
                        </a:lnTo>
                        <a:cubicBezTo>
                          <a:pt x="25746" y="11374"/>
                          <a:pt x="24734" y="11391"/>
                          <a:pt x="24113" y="11870"/>
                        </a:cubicBezTo>
                        <a:cubicBezTo>
                          <a:pt x="22960" y="12775"/>
                          <a:pt x="21328" y="12509"/>
                          <a:pt x="20352" y="13680"/>
                        </a:cubicBezTo>
                        <a:lnTo>
                          <a:pt x="19695" y="12900"/>
                        </a:lnTo>
                        <a:lnTo>
                          <a:pt x="18808" y="14106"/>
                        </a:lnTo>
                        <a:cubicBezTo>
                          <a:pt x="18523" y="13971"/>
                          <a:pt x="18518" y="13452"/>
                          <a:pt x="18160" y="13452"/>
                        </a:cubicBezTo>
                        <a:cubicBezTo>
                          <a:pt x="18049" y="13452"/>
                          <a:pt x="17905" y="13501"/>
                          <a:pt x="17708" y="13627"/>
                        </a:cubicBezTo>
                        <a:lnTo>
                          <a:pt x="18560" y="17193"/>
                        </a:lnTo>
                        <a:cubicBezTo>
                          <a:pt x="17972" y="17718"/>
                          <a:pt x="17385" y="18062"/>
                          <a:pt x="16823" y="18062"/>
                        </a:cubicBezTo>
                        <a:cubicBezTo>
                          <a:pt x="16435" y="18062"/>
                          <a:pt x="16059" y="17897"/>
                          <a:pt x="15703" y="17513"/>
                        </a:cubicBezTo>
                        <a:cubicBezTo>
                          <a:pt x="14869" y="16626"/>
                          <a:pt x="13929" y="16750"/>
                          <a:pt x="13112" y="16643"/>
                        </a:cubicBezTo>
                        <a:lnTo>
                          <a:pt x="11196" y="21381"/>
                        </a:lnTo>
                        <a:cubicBezTo>
                          <a:pt x="11922" y="22616"/>
                          <a:pt x="12753" y="22986"/>
                          <a:pt x="13632" y="22986"/>
                        </a:cubicBezTo>
                        <a:cubicBezTo>
                          <a:pt x="14835" y="22986"/>
                          <a:pt x="16130" y="22292"/>
                          <a:pt x="17371" y="22179"/>
                        </a:cubicBezTo>
                        <a:lnTo>
                          <a:pt x="17868" y="20618"/>
                        </a:lnTo>
                        <a:cubicBezTo>
                          <a:pt x="19961" y="20600"/>
                          <a:pt x="19961" y="20600"/>
                          <a:pt x="21594" y="18879"/>
                        </a:cubicBezTo>
                        <a:lnTo>
                          <a:pt x="22587" y="19784"/>
                        </a:lnTo>
                        <a:lnTo>
                          <a:pt x="24646" y="19181"/>
                        </a:lnTo>
                        <a:lnTo>
                          <a:pt x="28762" y="24788"/>
                        </a:lnTo>
                        <a:lnTo>
                          <a:pt x="24930" y="23971"/>
                        </a:lnTo>
                        <a:lnTo>
                          <a:pt x="24930" y="23971"/>
                        </a:lnTo>
                        <a:lnTo>
                          <a:pt x="26544" y="25746"/>
                        </a:lnTo>
                        <a:cubicBezTo>
                          <a:pt x="28177" y="25604"/>
                          <a:pt x="29507" y="24930"/>
                          <a:pt x="30182" y="23209"/>
                        </a:cubicBezTo>
                        <a:cubicBezTo>
                          <a:pt x="29738" y="22747"/>
                          <a:pt x="29365" y="22321"/>
                          <a:pt x="28957" y="21949"/>
                        </a:cubicBezTo>
                        <a:cubicBezTo>
                          <a:pt x="28017" y="21150"/>
                          <a:pt x="27165" y="20352"/>
                          <a:pt x="27502" y="18400"/>
                        </a:cubicBezTo>
                        <a:lnTo>
                          <a:pt x="27502" y="18400"/>
                        </a:lnTo>
                        <a:cubicBezTo>
                          <a:pt x="28336" y="19678"/>
                          <a:pt x="28709" y="20902"/>
                          <a:pt x="29472" y="21239"/>
                        </a:cubicBezTo>
                        <a:cubicBezTo>
                          <a:pt x="30678" y="21771"/>
                          <a:pt x="30785" y="22641"/>
                          <a:pt x="30927" y="23617"/>
                        </a:cubicBezTo>
                        <a:cubicBezTo>
                          <a:pt x="31016" y="24255"/>
                          <a:pt x="30874" y="24965"/>
                          <a:pt x="31087" y="25551"/>
                        </a:cubicBezTo>
                        <a:cubicBezTo>
                          <a:pt x="31282" y="26083"/>
                          <a:pt x="31832" y="26473"/>
                          <a:pt x="32187" y="26952"/>
                        </a:cubicBezTo>
                        <a:cubicBezTo>
                          <a:pt x="32275" y="27077"/>
                          <a:pt x="32329" y="27236"/>
                          <a:pt x="32329" y="27396"/>
                        </a:cubicBezTo>
                        <a:lnTo>
                          <a:pt x="34369" y="26225"/>
                        </a:lnTo>
                        <a:cubicBezTo>
                          <a:pt x="33860" y="25322"/>
                          <a:pt x="33670" y="24632"/>
                          <a:pt x="34867" y="24632"/>
                        </a:cubicBezTo>
                        <a:cubicBezTo>
                          <a:pt x="34964" y="24632"/>
                          <a:pt x="35070" y="24636"/>
                          <a:pt x="35185" y="24646"/>
                        </a:cubicBezTo>
                        <a:cubicBezTo>
                          <a:pt x="35416" y="25462"/>
                          <a:pt x="35718" y="26189"/>
                          <a:pt x="35753" y="26917"/>
                        </a:cubicBezTo>
                        <a:cubicBezTo>
                          <a:pt x="35859" y="28390"/>
                          <a:pt x="37013" y="29011"/>
                          <a:pt x="38024" y="29224"/>
                        </a:cubicBezTo>
                        <a:cubicBezTo>
                          <a:pt x="38126" y="29247"/>
                          <a:pt x="38227" y="29254"/>
                          <a:pt x="38330" y="29254"/>
                        </a:cubicBezTo>
                        <a:cubicBezTo>
                          <a:pt x="38476" y="29254"/>
                          <a:pt x="38623" y="29240"/>
                          <a:pt x="38773" y="29240"/>
                        </a:cubicBezTo>
                        <a:cubicBezTo>
                          <a:pt x="39073" y="29240"/>
                          <a:pt x="39384" y="29296"/>
                          <a:pt x="39710" y="29632"/>
                        </a:cubicBezTo>
                        <a:cubicBezTo>
                          <a:pt x="39812" y="29734"/>
                          <a:pt x="39986" y="29769"/>
                          <a:pt x="40202" y="29769"/>
                        </a:cubicBezTo>
                        <a:cubicBezTo>
                          <a:pt x="40620" y="29769"/>
                          <a:pt x="41193" y="29637"/>
                          <a:pt x="41697" y="29614"/>
                        </a:cubicBezTo>
                        <a:lnTo>
                          <a:pt x="41697" y="29614"/>
                        </a:lnTo>
                        <a:cubicBezTo>
                          <a:pt x="41182" y="31175"/>
                          <a:pt x="41608" y="32825"/>
                          <a:pt x="39657" y="33517"/>
                        </a:cubicBezTo>
                        <a:cubicBezTo>
                          <a:pt x="37368" y="32683"/>
                          <a:pt x="34369" y="33198"/>
                          <a:pt x="32488" y="30608"/>
                        </a:cubicBezTo>
                        <a:cubicBezTo>
                          <a:pt x="32240" y="30253"/>
                          <a:pt x="31388" y="30306"/>
                          <a:pt x="30820" y="30217"/>
                        </a:cubicBezTo>
                        <a:cubicBezTo>
                          <a:pt x="30607" y="30217"/>
                          <a:pt x="30395" y="30270"/>
                          <a:pt x="30182" y="30324"/>
                        </a:cubicBezTo>
                        <a:lnTo>
                          <a:pt x="29507" y="32151"/>
                        </a:lnTo>
                        <a:cubicBezTo>
                          <a:pt x="27875" y="31246"/>
                          <a:pt x="26686" y="29969"/>
                          <a:pt x="25373" y="29259"/>
                        </a:cubicBezTo>
                        <a:cubicBezTo>
                          <a:pt x="23918" y="28496"/>
                          <a:pt x="23794" y="27431"/>
                          <a:pt x="23794" y="26456"/>
                        </a:cubicBezTo>
                        <a:cubicBezTo>
                          <a:pt x="23808" y="24745"/>
                          <a:pt x="23906" y="24354"/>
                          <a:pt x="23055" y="24354"/>
                        </a:cubicBezTo>
                        <a:cubicBezTo>
                          <a:pt x="22802" y="24354"/>
                          <a:pt x="22466" y="24388"/>
                          <a:pt x="22020" y="24433"/>
                        </a:cubicBezTo>
                        <a:cubicBezTo>
                          <a:pt x="21712" y="24458"/>
                          <a:pt x="21377" y="24558"/>
                          <a:pt x="21074" y="24558"/>
                        </a:cubicBezTo>
                        <a:cubicBezTo>
                          <a:pt x="20958" y="24558"/>
                          <a:pt x="20846" y="24543"/>
                          <a:pt x="20742" y="24504"/>
                        </a:cubicBezTo>
                        <a:cubicBezTo>
                          <a:pt x="20157" y="24291"/>
                          <a:pt x="19678" y="23670"/>
                          <a:pt x="19092" y="23546"/>
                        </a:cubicBezTo>
                        <a:cubicBezTo>
                          <a:pt x="19019" y="23530"/>
                          <a:pt x="18944" y="23524"/>
                          <a:pt x="18868" y="23524"/>
                        </a:cubicBezTo>
                        <a:cubicBezTo>
                          <a:pt x="18388" y="23524"/>
                          <a:pt x="17849" y="23788"/>
                          <a:pt x="17363" y="23788"/>
                        </a:cubicBezTo>
                        <a:cubicBezTo>
                          <a:pt x="17305" y="23788"/>
                          <a:pt x="17249" y="23784"/>
                          <a:pt x="17193" y="23776"/>
                        </a:cubicBezTo>
                        <a:cubicBezTo>
                          <a:pt x="17025" y="23751"/>
                          <a:pt x="16855" y="23741"/>
                          <a:pt x="16686" y="23741"/>
                        </a:cubicBezTo>
                        <a:cubicBezTo>
                          <a:pt x="15885" y="23741"/>
                          <a:pt x="15077" y="23971"/>
                          <a:pt x="14280" y="23971"/>
                        </a:cubicBezTo>
                        <a:cubicBezTo>
                          <a:pt x="13809" y="23971"/>
                          <a:pt x="13342" y="23890"/>
                          <a:pt x="12882" y="23634"/>
                        </a:cubicBezTo>
                        <a:cubicBezTo>
                          <a:pt x="12688" y="23891"/>
                          <a:pt x="12389" y="23939"/>
                          <a:pt x="12067" y="23939"/>
                        </a:cubicBezTo>
                        <a:cubicBezTo>
                          <a:pt x="11878" y="23939"/>
                          <a:pt x="11682" y="23923"/>
                          <a:pt x="11494" y="23923"/>
                        </a:cubicBezTo>
                        <a:cubicBezTo>
                          <a:pt x="11005" y="23923"/>
                          <a:pt x="10573" y="24032"/>
                          <a:pt x="10486" y="24823"/>
                        </a:cubicBezTo>
                        <a:cubicBezTo>
                          <a:pt x="8943" y="25125"/>
                          <a:pt x="8925" y="26935"/>
                          <a:pt x="7594" y="27644"/>
                        </a:cubicBezTo>
                        <a:cubicBezTo>
                          <a:pt x="6636" y="28159"/>
                          <a:pt x="5270" y="28461"/>
                          <a:pt x="4720" y="29365"/>
                        </a:cubicBezTo>
                        <a:cubicBezTo>
                          <a:pt x="3992" y="30554"/>
                          <a:pt x="2733" y="30874"/>
                          <a:pt x="1899" y="31779"/>
                        </a:cubicBezTo>
                        <a:cubicBezTo>
                          <a:pt x="1420" y="32311"/>
                          <a:pt x="1100" y="33021"/>
                          <a:pt x="692" y="33695"/>
                        </a:cubicBezTo>
                        <a:lnTo>
                          <a:pt x="2058" y="34529"/>
                        </a:lnTo>
                        <a:lnTo>
                          <a:pt x="0" y="40331"/>
                        </a:lnTo>
                        <a:cubicBezTo>
                          <a:pt x="568" y="41839"/>
                          <a:pt x="1828" y="42460"/>
                          <a:pt x="1579" y="43844"/>
                        </a:cubicBezTo>
                        <a:cubicBezTo>
                          <a:pt x="1526" y="44093"/>
                          <a:pt x="4542" y="47659"/>
                          <a:pt x="4720" y="47677"/>
                        </a:cubicBezTo>
                        <a:cubicBezTo>
                          <a:pt x="6407" y="47823"/>
                          <a:pt x="7973" y="48589"/>
                          <a:pt x="9698" y="48589"/>
                        </a:cubicBezTo>
                        <a:cubicBezTo>
                          <a:pt x="10059" y="48589"/>
                          <a:pt x="10428" y="48555"/>
                          <a:pt x="10806" y="48475"/>
                        </a:cubicBezTo>
                        <a:cubicBezTo>
                          <a:pt x="10987" y="48438"/>
                          <a:pt x="11194" y="48420"/>
                          <a:pt x="11413" y="48420"/>
                        </a:cubicBezTo>
                        <a:cubicBezTo>
                          <a:pt x="12352" y="48420"/>
                          <a:pt x="13516" y="48748"/>
                          <a:pt x="13875" y="49309"/>
                        </a:cubicBezTo>
                        <a:cubicBezTo>
                          <a:pt x="14692" y="50587"/>
                          <a:pt x="15916" y="50622"/>
                          <a:pt x="17140" y="51048"/>
                        </a:cubicBezTo>
                        <a:lnTo>
                          <a:pt x="16076" y="56140"/>
                        </a:lnTo>
                        <a:cubicBezTo>
                          <a:pt x="17477" y="57542"/>
                          <a:pt x="16874" y="59405"/>
                          <a:pt x="17513" y="60896"/>
                        </a:cubicBezTo>
                        <a:cubicBezTo>
                          <a:pt x="17939" y="61907"/>
                          <a:pt x="17566" y="62439"/>
                          <a:pt x="17105" y="63291"/>
                        </a:cubicBezTo>
                        <a:cubicBezTo>
                          <a:pt x="16484" y="64409"/>
                          <a:pt x="14922" y="65544"/>
                          <a:pt x="15526" y="66751"/>
                        </a:cubicBezTo>
                        <a:cubicBezTo>
                          <a:pt x="16359" y="68454"/>
                          <a:pt x="16218" y="70264"/>
                          <a:pt x="16218" y="71879"/>
                        </a:cubicBezTo>
                        <a:cubicBezTo>
                          <a:pt x="16218" y="73795"/>
                          <a:pt x="17726" y="75427"/>
                          <a:pt x="16697" y="77361"/>
                        </a:cubicBezTo>
                        <a:cubicBezTo>
                          <a:pt x="17566" y="77539"/>
                          <a:pt x="18134" y="77610"/>
                          <a:pt x="18684" y="77787"/>
                        </a:cubicBezTo>
                        <a:cubicBezTo>
                          <a:pt x="19160" y="77941"/>
                          <a:pt x="19615" y="78007"/>
                          <a:pt x="20054" y="78007"/>
                        </a:cubicBezTo>
                        <a:cubicBezTo>
                          <a:pt x="21942" y="78007"/>
                          <a:pt x="23543" y="76798"/>
                          <a:pt x="25284" y="76208"/>
                        </a:cubicBezTo>
                        <a:cubicBezTo>
                          <a:pt x="25497" y="74416"/>
                          <a:pt x="27183" y="74310"/>
                          <a:pt x="28336" y="73671"/>
                        </a:cubicBezTo>
                        <a:cubicBezTo>
                          <a:pt x="29472" y="73032"/>
                          <a:pt x="29064" y="71826"/>
                          <a:pt x="29436" y="71240"/>
                        </a:cubicBezTo>
                        <a:cubicBezTo>
                          <a:pt x="30359" y="70814"/>
                          <a:pt x="31051" y="70495"/>
                          <a:pt x="31761" y="70175"/>
                        </a:cubicBezTo>
                        <a:cubicBezTo>
                          <a:pt x="32701" y="69750"/>
                          <a:pt x="34032" y="69998"/>
                          <a:pt x="34351" y="68472"/>
                        </a:cubicBezTo>
                        <a:cubicBezTo>
                          <a:pt x="34564" y="67407"/>
                          <a:pt x="35593" y="66680"/>
                          <a:pt x="35682" y="65456"/>
                        </a:cubicBezTo>
                        <a:cubicBezTo>
                          <a:pt x="35789" y="64196"/>
                          <a:pt x="36179" y="62972"/>
                          <a:pt x="36427" y="61783"/>
                        </a:cubicBezTo>
                        <a:cubicBezTo>
                          <a:pt x="38255" y="60576"/>
                          <a:pt x="39869" y="58979"/>
                          <a:pt x="41786" y="58376"/>
                        </a:cubicBezTo>
                        <a:cubicBezTo>
                          <a:pt x="44997" y="57365"/>
                          <a:pt x="46843" y="55306"/>
                          <a:pt x="48156" y="52432"/>
                        </a:cubicBezTo>
                        <a:cubicBezTo>
                          <a:pt x="47847" y="52304"/>
                          <a:pt x="47534" y="52259"/>
                          <a:pt x="47221" y="52259"/>
                        </a:cubicBezTo>
                        <a:cubicBezTo>
                          <a:pt x="46487" y="52259"/>
                          <a:pt x="45750" y="52505"/>
                          <a:pt x="45050" y="52505"/>
                        </a:cubicBezTo>
                        <a:cubicBezTo>
                          <a:pt x="44519" y="52505"/>
                          <a:pt x="44011" y="52363"/>
                          <a:pt x="43542" y="51864"/>
                        </a:cubicBezTo>
                        <a:cubicBezTo>
                          <a:pt x="44838" y="50108"/>
                          <a:pt x="44909" y="50037"/>
                          <a:pt x="46293" y="49859"/>
                        </a:cubicBezTo>
                        <a:cubicBezTo>
                          <a:pt x="49646" y="49451"/>
                          <a:pt x="52822" y="48599"/>
                          <a:pt x="55395" y="46222"/>
                        </a:cubicBezTo>
                        <a:cubicBezTo>
                          <a:pt x="55484" y="45760"/>
                          <a:pt x="55697" y="45281"/>
                          <a:pt x="55643" y="44838"/>
                        </a:cubicBezTo>
                        <a:cubicBezTo>
                          <a:pt x="55519" y="44022"/>
                          <a:pt x="55359" y="43205"/>
                          <a:pt x="55164" y="42389"/>
                        </a:cubicBezTo>
                        <a:lnTo>
                          <a:pt x="54224" y="42886"/>
                        </a:lnTo>
                        <a:lnTo>
                          <a:pt x="53887" y="41254"/>
                        </a:lnTo>
                        <a:lnTo>
                          <a:pt x="53017" y="42655"/>
                        </a:lnTo>
                        <a:cubicBezTo>
                          <a:pt x="51775" y="40810"/>
                          <a:pt x="49327" y="39763"/>
                          <a:pt x="49735" y="36906"/>
                        </a:cubicBezTo>
                        <a:lnTo>
                          <a:pt x="49735" y="36906"/>
                        </a:lnTo>
                        <a:cubicBezTo>
                          <a:pt x="51738" y="37643"/>
                          <a:pt x="51709" y="40841"/>
                          <a:pt x="54224" y="40841"/>
                        </a:cubicBezTo>
                        <a:cubicBezTo>
                          <a:pt x="54315" y="40841"/>
                          <a:pt x="54410" y="40836"/>
                          <a:pt x="54508" y="40828"/>
                        </a:cubicBezTo>
                        <a:cubicBezTo>
                          <a:pt x="55927" y="42620"/>
                          <a:pt x="57968" y="43134"/>
                          <a:pt x="59831" y="43365"/>
                        </a:cubicBezTo>
                        <a:lnTo>
                          <a:pt x="61091" y="47286"/>
                        </a:lnTo>
                        <a:lnTo>
                          <a:pt x="62244" y="46683"/>
                        </a:lnTo>
                        <a:lnTo>
                          <a:pt x="61215" y="57010"/>
                        </a:lnTo>
                        <a:cubicBezTo>
                          <a:pt x="61641" y="57382"/>
                          <a:pt x="62102" y="57613"/>
                          <a:pt x="62208" y="57950"/>
                        </a:cubicBezTo>
                        <a:cubicBezTo>
                          <a:pt x="62350" y="58411"/>
                          <a:pt x="62226" y="58944"/>
                          <a:pt x="62226" y="59547"/>
                        </a:cubicBezTo>
                        <a:cubicBezTo>
                          <a:pt x="64054" y="58323"/>
                          <a:pt x="61783" y="56531"/>
                          <a:pt x="63397" y="55164"/>
                        </a:cubicBezTo>
                        <a:cubicBezTo>
                          <a:pt x="64338" y="54348"/>
                          <a:pt x="63894" y="52503"/>
                          <a:pt x="65420" y="51421"/>
                        </a:cubicBezTo>
                        <a:cubicBezTo>
                          <a:pt x="66236" y="50835"/>
                          <a:pt x="66627" y="49575"/>
                          <a:pt x="67407" y="48670"/>
                        </a:cubicBezTo>
                        <a:cubicBezTo>
                          <a:pt x="71098" y="31370"/>
                          <a:pt x="63805" y="13556"/>
                          <a:pt x="49451" y="3265"/>
                        </a:cubicBezTo>
                        <a:lnTo>
                          <a:pt x="47836" y="4223"/>
                        </a:lnTo>
                        <a:lnTo>
                          <a:pt x="47286" y="3425"/>
                        </a:lnTo>
                        <a:lnTo>
                          <a:pt x="45068" y="5465"/>
                        </a:lnTo>
                        <a:lnTo>
                          <a:pt x="44802" y="2963"/>
                        </a:lnTo>
                        <a:cubicBezTo>
                          <a:pt x="44483" y="4383"/>
                          <a:pt x="44412" y="5554"/>
                          <a:pt x="43383" y="6193"/>
                        </a:cubicBezTo>
                        <a:lnTo>
                          <a:pt x="41094" y="4844"/>
                        </a:lnTo>
                        <a:lnTo>
                          <a:pt x="41253" y="4702"/>
                        </a:lnTo>
                        <a:lnTo>
                          <a:pt x="43436" y="4525"/>
                        </a:lnTo>
                        <a:cubicBezTo>
                          <a:pt x="43312" y="3975"/>
                          <a:pt x="43329" y="3673"/>
                          <a:pt x="43205" y="3567"/>
                        </a:cubicBezTo>
                        <a:cubicBezTo>
                          <a:pt x="41857" y="2502"/>
                          <a:pt x="40153" y="1934"/>
                          <a:pt x="38929" y="657"/>
                        </a:cubicBezTo>
                        <a:cubicBezTo>
                          <a:pt x="38787" y="497"/>
                          <a:pt x="38592" y="390"/>
                          <a:pt x="38379" y="319"/>
                        </a:cubicBezTo>
                        <a:cubicBezTo>
                          <a:pt x="37729" y="119"/>
                          <a:pt x="37080" y="1"/>
                          <a:pt x="36430" y="1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6" name="Google Shape;927;p40">
                    <a:extLst>
                      <a:ext uri="{FF2B5EF4-FFF2-40B4-BE49-F238E27FC236}">
                        <a16:creationId xmlns:a16="http://schemas.microsoft.com/office/drawing/2014/main" id="{7D2AECA2-381F-E699-0DEF-A3C1EF03C16C}"/>
                      </a:ext>
                    </a:extLst>
                  </p:cNvPr>
                  <p:cNvSpPr/>
                  <p:nvPr/>
                </p:nvSpPr>
                <p:spPr>
                  <a:xfrm>
                    <a:off x="6031360" y="3319580"/>
                    <a:ext cx="62149" cy="151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1" h="26208" extrusionOk="0">
                        <a:moveTo>
                          <a:pt x="266" y="1"/>
                        </a:moveTo>
                        <a:lnTo>
                          <a:pt x="266" y="1"/>
                        </a:lnTo>
                        <a:cubicBezTo>
                          <a:pt x="0" y="9316"/>
                          <a:pt x="2679" y="18489"/>
                          <a:pt x="7914" y="26208"/>
                        </a:cubicBezTo>
                        <a:lnTo>
                          <a:pt x="9014" y="25995"/>
                        </a:lnTo>
                        <a:cubicBezTo>
                          <a:pt x="9954" y="24078"/>
                          <a:pt x="9617" y="22073"/>
                          <a:pt x="9475" y="20068"/>
                        </a:cubicBezTo>
                        <a:cubicBezTo>
                          <a:pt x="9422" y="19412"/>
                          <a:pt x="9120" y="18347"/>
                          <a:pt x="9386" y="18188"/>
                        </a:cubicBezTo>
                        <a:cubicBezTo>
                          <a:pt x="10753" y="17336"/>
                          <a:pt x="10274" y="15881"/>
                          <a:pt x="10770" y="14834"/>
                        </a:cubicBezTo>
                        <a:cubicBezTo>
                          <a:pt x="9777" y="13415"/>
                          <a:pt x="8890" y="12137"/>
                          <a:pt x="7328" y="11161"/>
                        </a:cubicBezTo>
                        <a:cubicBezTo>
                          <a:pt x="5270" y="9901"/>
                          <a:pt x="3194" y="8216"/>
                          <a:pt x="3247" y="5235"/>
                        </a:cubicBezTo>
                        <a:cubicBezTo>
                          <a:pt x="3265" y="4649"/>
                          <a:pt x="2999" y="3709"/>
                          <a:pt x="2591" y="3514"/>
                        </a:cubicBezTo>
                        <a:cubicBezTo>
                          <a:pt x="1295" y="2893"/>
                          <a:pt x="479" y="1562"/>
                          <a:pt x="408" y="604"/>
                        </a:cubicBezTo>
                        <a:cubicBezTo>
                          <a:pt x="373" y="391"/>
                          <a:pt x="337" y="196"/>
                          <a:pt x="266" y="1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928;p40">
                    <a:extLst>
                      <a:ext uri="{FF2B5EF4-FFF2-40B4-BE49-F238E27FC236}">
                        <a16:creationId xmlns:a16="http://schemas.microsoft.com/office/drawing/2014/main" id="{2751D959-C967-F761-8D22-CB751076432B}"/>
                      </a:ext>
                    </a:extLst>
                  </p:cNvPr>
                  <p:cNvSpPr/>
                  <p:nvPr/>
                </p:nvSpPr>
                <p:spPr>
                  <a:xfrm>
                    <a:off x="6189159" y="3076713"/>
                    <a:ext cx="117131" cy="35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00" h="6219" extrusionOk="0">
                        <a:moveTo>
                          <a:pt x="17629" y="0"/>
                        </a:moveTo>
                        <a:cubicBezTo>
                          <a:pt x="12187" y="0"/>
                          <a:pt x="6775" y="976"/>
                          <a:pt x="1651" y="2882"/>
                        </a:cubicBezTo>
                        <a:cubicBezTo>
                          <a:pt x="1207" y="3344"/>
                          <a:pt x="764" y="3823"/>
                          <a:pt x="302" y="4266"/>
                        </a:cubicBezTo>
                        <a:cubicBezTo>
                          <a:pt x="1" y="4568"/>
                          <a:pt x="231" y="5402"/>
                          <a:pt x="214" y="6218"/>
                        </a:cubicBezTo>
                        <a:cubicBezTo>
                          <a:pt x="1402" y="5473"/>
                          <a:pt x="2201" y="4834"/>
                          <a:pt x="3141" y="4408"/>
                        </a:cubicBezTo>
                        <a:cubicBezTo>
                          <a:pt x="5525" y="3347"/>
                          <a:pt x="8003" y="2632"/>
                          <a:pt x="10607" y="2632"/>
                        </a:cubicBezTo>
                        <a:cubicBezTo>
                          <a:pt x="11182" y="2632"/>
                          <a:pt x="11763" y="2666"/>
                          <a:pt x="12350" y="2740"/>
                        </a:cubicBezTo>
                        <a:cubicBezTo>
                          <a:pt x="12586" y="2362"/>
                          <a:pt x="12876" y="2257"/>
                          <a:pt x="13186" y="2257"/>
                        </a:cubicBezTo>
                        <a:cubicBezTo>
                          <a:pt x="13571" y="2257"/>
                          <a:pt x="13986" y="2419"/>
                          <a:pt x="14364" y="2419"/>
                        </a:cubicBezTo>
                        <a:cubicBezTo>
                          <a:pt x="14550" y="2419"/>
                          <a:pt x="14727" y="2379"/>
                          <a:pt x="14887" y="2261"/>
                        </a:cubicBezTo>
                        <a:cubicBezTo>
                          <a:pt x="16502" y="1072"/>
                          <a:pt x="18472" y="718"/>
                          <a:pt x="20299" y="79"/>
                        </a:cubicBezTo>
                        <a:cubicBezTo>
                          <a:pt x="19409" y="26"/>
                          <a:pt x="18519" y="0"/>
                          <a:pt x="17629" y="0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929;p40">
                    <a:extLst>
                      <a:ext uri="{FF2B5EF4-FFF2-40B4-BE49-F238E27FC236}">
                        <a16:creationId xmlns:a16="http://schemas.microsoft.com/office/drawing/2014/main" id="{49BC6E60-4255-901B-FD86-56F6D1C2D432}"/>
                      </a:ext>
                    </a:extLst>
                  </p:cNvPr>
                  <p:cNvSpPr/>
                  <p:nvPr/>
                </p:nvSpPr>
                <p:spPr>
                  <a:xfrm>
                    <a:off x="6350006" y="3503923"/>
                    <a:ext cx="45156" cy="42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6" h="7383" extrusionOk="0">
                        <a:moveTo>
                          <a:pt x="7648" y="1"/>
                        </a:moveTo>
                        <a:lnTo>
                          <a:pt x="7648" y="1"/>
                        </a:lnTo>
                        <a:cubicBezTo>
                          <a:pt x="6488" y="417"/>
                          <a:pt x="5728" y="1543"/>
                          <a:pt x="4541" y="1543"/>
                        </a:cubicBezTo>
                        <a:cubicBezTo>
                          <a:pt x="4311" y="1543"/>
                          <a:pt x="4065" y="1501"/>
                          <a:pt x="3797" y="1403"/>
                        </a:cubicBezTo>
                        <a:cubicBezTo>
                          <a:pt x="3766" y="1397"/>
                          <a:pt x="3735" y="1395"/>
                          <a:pt x="3704" y="1395"/>
                        </a:cubicBezTo>
                        <a:cubicBezTo>
                          <a:pt x="3523" y="1395"/>
                          <a:pt x="3348" y="1482"/>
                          <a:pt x="3212" y="1633"/>
                        </a:cubicBezTo>
                        <a:cubicBezTo>
                          <a:pt x="2520" y="3567"/>
                          <a:pt x="142" y="4490"/>
                          <a:pt x="0" y="7045"/>
                        </a:cubicBezTo>
                        <a:lnTo>
                          <a:pt x="1633" y="7382"/>
                        </a:lnTo>
                        <a:cubicBezTo>
                          <a:pt x="2662" y="6353"/>
                          <a:pt x="3655" y="5306"/>
                          <a:pt x="4844" y="4419"/>
                        </a:cubicBezTo>
                        <a:cubicBezTo>
                          <a:pt x="6211" y="3390"/>
                          <a:pt x="7825" y="2219"/>
                          <a:pt x="7648" y="1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930;p40">
                    <a:extLst>
                      <a:ext uri="{FF2B5EF4-FFF2-40B4-BE49-F238E27FC236}">
                        <a16:creationId xmlns:a16="http://schemas.microsoft.com/office/drawing/2014/main" id="{ABF1377D-7372-590B-CCDF-905F8C791145}"/>
                      </a:ext>
                    </a:extLst>
                  </p:cNvPr>
                  <p:cNvSpPr/>
                  <p:nvPr/>
                </p:nvSpPr>
                <p:spPr>
                  <a:xfrm>
                    <a:off x="6262180" y="3141947"/>
                    <a:ext cx="28469" cy="38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4" h="6708" extrusionOk="0">
                        <a:moveTo>
                          <a:pt x="2094" y="0"/>
                        </a:moveTo>
                        <a:lnTo>
                          <a:pt x="2094" y="0"/>
                        </a:lnTo>
                        <a:cubicBezTo>
                          <a:pt x="0" y="1420"/>
                          <a:pt x="3052" y="2467"/>
                          <a:pt x="1988" y="4454"/>
                        </a:cubicBezTo>
                        <a:lnTo>
                          <a:pt x="817" y="4756"/>
                        </a:lnTo>
                        <a:cubicBezTo>
                          <a:pt x="1243" y="6707"/>
                          <a:pt x="2822" y="6228"/>
                          <a:pt x="3851" y="6619"/>
                        </a:cubicBezTo>
                        <a:lnTo>
                          <a:pt x="4933" y="5430"/>
                        </a:lnTo>
                        <a:cubicBezTo>
                          <a:pt x="4685" y="3993"/>
                          <a:pt x="2768" y="2875"/>
                          <a:pt x="4206" y="1207"/>
                        </a:cubicBezTo>
                        <a:cubicBezTo>
                          <a:pt x="3883" y="979"/>
                          <a:pt x="3846" y="221"/>
                          <a:pt x="3400" y="221"/>
                        </a:cubicBezTo>
                        <a:cubicBezTo>
                          <a:pt x="3257" y="221"/>
                          <a:pt x="3072" y="299"/>
                          <a:pt x="2822" y="497"/>
                        </a:cubicBezTo>
                        <a:cubicBezTo>
                          <a:pt x="2815" y="502"/>
                          <a:pt x="2807" y="505"/>
                          <a:pt x="2796" y="505"/>
                        </a:cubicBezTo>
                        <a:cubicBezTo>
                          <a:pt x="2667" y="505"/>
                          <a:pt x="2259" y="115"/>
                          <a:pt x="2094" y="0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931;p40">
                    <a:extLst>
                      <a:ext uri="{FF2B5EF4-FFF2-40B4-BE49-F238E27FC236}">
                        <a16:creationId xmlns:a16="http://schemas.microsoft.com/office/drawing/2014/main" id="{67DD5AB9-6A4D-2883-308C-551CA7CA52E8}"/>
                      </a:ext>
                    </a:extLst>
                  </p:cNvPr>
                  <p:cNvSpPr/>
                  <p:nvPr/>
                </p:nvSpPr>
                <p:spPr>
                  <a:xfrm>
                    <a:off x="6251907" y="3101042"/>
                    <a:ext cx="26011" cy="136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8" h="2373" extrusionOk="0">
                        <a:moveTo>
                          <a:pt x="1606" y="0"/>
                        </a:moveTo>
                        <a:cubicBezTo>
                          <a:pt x="1091" y="0"/>
                          <a:pt x="558" y="171"/>
                          <a:pt x="0" y="723"/>
                        </a:cubicBezTo>
                        <a:cubicBezTo>
                          <a:pt x="430" y="1555"/>
                          <a:pt x="972" y="2195"/>
                          <a:pt x="1679" y="2195"/>
                        </a:cubicBezTo>
                        <a:cubicBezTo>
                          <a:pt x="1906" y="2195"/>
                          <a:pt x="2151" y="2129"/>
                          <a:pt x="2414" y="1982"/>
                        </a:cubicBezTo>
                        <a:cubicBezTo>
                          <a:pt x="2981" y="1663"/>
                          <a:pt x="4507" y="2373"/>
                          <a:pt x="4064" y="456"/>
                        </a:cubicBezTo>
                        <a:lnTo>
                          <a:pt x="4064" y="456"/>
                        </a:lnTo>
                        <a:cubicBezTo>
                          <a:pt x="4046" y="457"/>
                          <a:pt x="4028" y="457"/>
                          <a:pt x="4010" y="457"/>
                        </a:cubicBezTo>
                        <a:cubicBezTo>
                          <a:pt x="3239" y="457"/>
                          <a:pt x="2447" y="0"/>
                          <a:pt x="1606" y="0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932;p40">
                    <a:extLst>
                      <a:ext uri="{FF2B5EF4-FFF2-40B4-BE49-F238E27FC236}">
                        <a16:creationId xmlns:a16="http://schemas.microsoft.com/office/drawing/2014/main" id="{D8EBE874-9700-0FEA-C508-B843995C270F}"/>
                      </a:ext>
                    </a:extLst>
                  </p:cNvPr>
                  <p:cNvSpPr/>
                  <p:nvPr/>
                </p:nvSpPr>
                <p:spPr>
                  <a:xfrm>
                    <a:off x="6250613" y="3155645"/>
                    <a:ext cx="21609" cy="17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5" h="2949" extrusionOk="0">
                        <a:moveTo>
                          <a:pt x="1345" y="1"/>
                        </a:moveTo>
                        <a:cubicBezTo>
                          <a:pt x="985" y="1"/>
                          <a:pt x="770" y="142"/>
                          <a:pt x="568" y="429"/>
                        </a:cubicBezTo>
                        <a:cubicBezTo>
                          <a:pt x="213" y="943"/>
                          <a:pt x="249" y="1706"/>
                          <a:pt x="0" y="2948"/>
                        </a:cubicBezTo>
                        <a:lnTo>
                          <a:pt x="3744" y="695"/>
                        </a:lnTo>
                        <a:cubicBezTo>
                          <a:pt x="2515" y="235"/>
                          <a:pt x="1810" y="1"/>
                          <a:pt x="1345" y="1"/>
                        </a:cubicBezTo>
                        <a:close/>
                      </a:path>
                    </a:pathLst>
                  </a:custGeom>
                  <a:solidFill>
                    <a:srgbClr val="859E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2" name="Google Shape;990;p42">
                <a:extLst>
                  <a:ext uri="{FF2B5EF4-FFF2-40B4-BE49-F238E27FC236}">
                    <a16:creationId xmlns:a16="http://schemas.microsoft.com/office/drawing/2014/main" id="{59DD4D0D-D934-62D9-EE19-D8DA7B61F42D}"/>
                  </a:ext>
                </a:extLst>
              </p:cNvPr>
              <p:cNvSpPr/>
              <p:nvPr/>
            </p:nvSpPr>
            <p:spPr>
              <a:xfrm rot="16200000">
                <a:off x="8044453" y="2118659"/>
                <a:ext cx="419686" cy="251537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1" extrusionOk="0">
                    <a:moveTo>
                      <a:pt x="1" y="1"/>
                    </a:moveTo>
                    <a:lnTo>
                      <a:pt x="349" y="601"/>
                    </a:lnTo>
                    <a:lnTo>
                      <a:pt x="697" y="1201"/>
                    </a:lnTo>
                    <a:lnTo>
                      <a:pt x="1057" y="601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527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90;p42">
                <a:extLst>
                  <a:ext uri="{FF2B5EF4-FFF2-40B4-BE49-F238E27FC236}">
                    <a16:creationId xmlns:a16="http://schemas.microsoft.com/office/drawing/2014/main" id="{5B860D26-C0BE-0080-5FBC-A1C090BCC7FC}"/>
                  </a:ext>
                </a:extLst>
              </p:cNvPr>
              <p:cNvSpPr/>
              <p:nvPr/>
            </p:nvSpPr>
            <p:spPr>
              <a:xfrm rot="16200000">
                <a:off x="8044453" y="3862269"/>
                <a:ext cx="419686" cy="251537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1" extrusionOk="0">
                    <a:moveTo>
                      <a:pt x="1" y="1"/>
                    </a:moveTo>
                    <a:lnTo>
                      <a:pt x="349" y="601"/>
                    </a:lnTo>
                    <a:lnTo>
                      <a:pt x="697" y="1201"/>
                    </a:lnTo>
                    <a:lnTo>
                      <a:pt x="1057" y="601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6AB5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6AB5C8"/>
                  </a:solidFill>
                </a:endParaRPr>
              </a:p>
            </p:txBody>
          </p:sp>
          <p:sp>
            <p:nvSpPr>
              <p:cNvPr id="24" name="Google Shape;990;p42">
                <a:extLst>
                  <a:ext uri="{FF2B5EF4-FFF2-40B4-BE49-F238E27FC236}">
                    <a16:creationId xmlns:a16="http://schemas.microsoft.com/office/drawing/2014/main" id="{03CC26F7-A246-3A10-16D5-F3B95D1205C0}"/>
                  </a:ext>
                </a:extLst>
              </p:cNvPr>
              <p:cNvSpPr/>
              <p:nvPr/>
            </p:nvSpPr>
            <p:spPr>
              <a:xfrm rot="16200000">
                <a:off x="8044454" y="5533097"/>
                <a:ext cx="419686" cy="251537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1" extrusionOk="0">
                    <a:moveTo>
                      <a:pt x="1" y="1"/>
                    </a:moveTo>
                    <a:lnTo>
                      <a:pt x="349" y="601"/>
                    </a:lnTo>
                    <a:lnTo>
                      <a:pt x="697" y="1201"/>
                    </a:lnTo>
                    <a:lnTo>
                      <a:pt x="1057" y="601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A9D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23ADD3-CF67-3516-7B89-9F8A0B626EFB}"/>
                </a:ext>
              </a:extLst>
            </p:cNvPr>
            <p:cNvCxnSpPr>
              <a:cxnSpLocks/>
            </p:cNvCxnSpPr>
            <p:nvPr/>
          </p:nvCxnSpPr>
          <p:spPr>
            <a:xfrm>
              <a:off x="6750296" y="2213228"/>
              <a:ext cx="1788837" cy="0"/>
            </a:xfrm>
            <a:prstGeom prst="line">
              <a:avLst/>
            </a:prstGeom>
            <a:ln w="25400" cmpd="sng">
              <a:solidFill>
                <a:srgbClr val="52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BB9BC34-2CD1-E134-8839-08E59070A6F1}"/>
                </a:ext>
              </a:extLst>
            </p:cNvPr>
            <p:cNvCxnSpPr>
              <a:cxnSpLocks/>
            </p:cNvCxnSpPr>
            <p:nvPr/>
          </p:nvCxnSpPr>
          <p:spPr>
            <a:xfrm>
              <a:off x="7651881" y="3963668"/>
              <a:ext cx="887252" cy="0"/>
            </a:xfrm>
            <a:prstGeom prst="line">
              <a:avLst/>
            </a:prstGeom>
            <a:ln w="25400">
              <a:solidFill>
                <a:srgbClr val="6AB5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2F5FAC-CF3A-96E7-133D-8CF964427C38}"/>
                </a:ext>
              </a:extLst>
            </p:cNvPr>
            <p:cNvCxnSpPr>
              <a:cxnSpLocks/>
            </p:cNvCxnSpPr>
            <p:nvPr/>
          </p:nvCxnSpPr>
          <p:spPr>
            <a:xfrm>
              <a:off x="7107279" y="5627665"/>
              <a:ext cx="1431854" cy="0"/>
            </a:xfrm>
            <a:prstGeom prst="line">
              <a:avLst/>
            </a:prstGeom>
            <a:ln w="25400">
              <a:solidFill>
                <a:srgbClr val="A9D4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field of pink flowers&#10;&#10;Description automatically generated">
            <a:extLst>
              <a:ext uri="{FF2B5EF4-FFF2-40B4-BE49-F238E27FC236}">
                <a16:creationId xmlns:a16="http://schemas.microsoft.com/office/drawing/2014/main" id="{F767844C-E97F-1374-0741-18BD2567C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32" y="213930"/>
            <a:ext cx="11683336" cy="64301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1DAE36-0AD5-A23D-6090-6D20D42C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234" y="815800"/>
            <a:ext cx="9445286" cy="964210"/>
          </a:xfrm>
        </p:spPr>
        <p:txBody>
          <a:bodyPr>
            <a:normAutofit/>
          </a:bodyPr>
          <a:lstStyle/>
          <a:p>
            <a:pPr algn="l"/>
            <a:r>
              <a:rPr lang="en-GB" sz="3200" b="1">
                <a:solidFill>
                  <a:srgbClr val="58595B"/>
                </a:solidFill>
                <a:ea typeface="+mn-ea"/>
                <a:cs typeface="+mn-cs"/>
              </a:rPr>
              <a:t>UEBT  members commitments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28488-9EE5-3E79-7040-87BEA9E2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0845" y="61245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AE7E5-F45E-4F17-9CD4-CDE6C6D585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B7AD16-09D5-41C5-538A-BC399B79064F}"/>
              </a:ext>
            </a:extLst>
          </p:cNvPr>
          <p:cNvGrpSpPr/>
          <p:nvPr/>
        </p:nvGrpSpPr>
        <p:grpSpPr>
          <a:xfrm>
            <a:off x="1921207" y="1987644"/>
            <a:ext cx="7617864" cy="677108"/>
            <a:chOff x="3368844" y="1957078"/>
            <a:chExt cx="7617864" cy="6771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80FBFC-DAA5-0E9D-70B3-0F212E1CF228}"/>
                </a:ext>
              </a:extLst>
            </p:cNvPr>
            <p:cNvSpPr txBox="1"/>
            <p:nvPr/>
          </p:nvSpPr>
          <p:spPr>
            <a:xfrm>
              <a:off x="3870732" y="1957078"/>
              <a:ext cx="711597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NL"/>
              </a:defPPr>
              <a:lvl1pPr algn="ctr">
                <a:defRPr sz="1600" b="1">
                  <a:solidFill>
                    <a:schemeClr val="bg1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Assess ethical sourcing policies and practices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AB5C8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Corporate policies and supply chain practices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9834C4-2C92-8568-5CF7-BE4E2B80E11C}"/>
                </a:ext>
              </a:extLst>
            </p:cNvPr>
            <p:cNvGrpSpPr/>
            <p:nvPr/>
          </p:nvGrpSpPr>
          <p:grpSpPr>
            <a:xfrm>
              <a:off x="3368844" y="2064799"/>
              <a:ext cx="446887" cy="461665"/>
              <a:chOff x="3416970" y="2051905"/>
              <a:chExt cx="446887" cy="46166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37AFCD-22B6-26AF-C110-6D1540AD7911}"/>
                  </a:ext>
                </a:extLst>
              </p:cNvPr>
              <p:cNvSpPr/>
              <p:nvPr/>
            </p:nvSpPr>
            <p:spPr>
              <a:xfrm>
                <a:off x="3416970" y="2060274"/>
                <a:ext cx="440012" cy="440012"/>
              </a:xfrm>
              <a:prstGeom prst="ellipse">
                <a:avLst/>
              </a:prstGeom>
              <a:solidFill>
                <a:srgbClr val="6AB5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E102B-04AC-C735-B7CE-C2F2633B24AA}"/>
                  </a:ext>
                </a:extLst>
              </p:cNvPr>
              <p:cNvSpPr txBox="1"/>
              <p:nvPr/>
            </p:nvSpPr>
            <p:spPr>
              <a:xfrm>
                <a:off x="3423845" y="2051905"/>
                <a:ext cx="44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Extra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6E8A99-A999-29BF-2C70-6A1436419C44}"/>
              </a:ext>
            </a:extLst>
          </p:cNvPr>
          <p:cNvGrpSpPr/>
          <p:nvPr/>
        </p:nvGrpSpPr>
        <p:grpSpPr>
          <a:xfrm>
            <a:off x="1921207" y="2872386"/>
            <a:ext cx="7617864" cy="677108"/>
            <a:chOff x="3368844" y="1957078"/>
            <a:chExt cx="7617864" cy="6771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3E7A6-5654-B76A-D550-57A23B85F147}"/>
                </a:ext>
              </a:extLst>
            </p:cNvPr>
            <p:cNvSpPr txBox="1"/>
            <p:nvPr/>
          </p:nvSpPr>
          <p:spPr>
            <a:xfrm>
              <a:off x="3870732" y="1957078"/>
              <a:ext cx="711597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NL"/>
              </a:defPPr>
              <a:lvl1pPr algn="ctr">
                <a:defRPr sz="1600" b="1">
                  <a:solidFill>
                    <a:schemeClr val="bg1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Set targets for continuous improvement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AB5C8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Time-bound targets for due diligence and positive impact     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4861EE-FC10-371D-8B47-C4B168DC4B5D}"/>
                </a:ext>
              </a:extLst>
            </p:cNvPr>
            <p:cNvGrpSpPr/>
            <p:nvPr/>
          </p:nvGrpSpPr>
          <p:grpSpPr>
            <a:xfrm>
              <a:off x="3368844" y="2064799"/>
              <a:ext cx="446887" cy="461665"/>
              <a:chOff x="3416970" y="2051905"/>
              <a:chExt cx="446887" cy="46166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49B236-77C3-15DB-7342-5A99F3A1D140}"/>
                  </a:ext>
                </a:extLst>
              </p:cNvPr>
              <p:cNvSpPr/>
              <p:nvPr/>
            </p:nvSpPr>
            <p:spPr>
              <a:xfrm>
                <a:off x="3416970" y="2060274"/>
                <a:ext cx="440012" cy="440012"/>
              </a:xfrm>
              <a:prstGeom prst="ellipse">
                <a:avLst/>
              </a:prstGeom>
              <a:solidFill>
                <a:srgbClr val="6AB5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8D1EED-611E-44EC-33CA-F0C4B782B065}"/>
                  </a:ext>
                </a:extLst>
              </p:cNvPr>
              <p:cNvSpPr txBox="1"/>
              <p:nvPr/>
            </p:nvSpPr>
            <p:spPr>
              <a:xfrm>
                <a:off x="3423845" y="2051905"/>
                <a:ext cx="44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Extra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41F2BA-283A-8ED6-9726-42CE1E78C122}"/>
              </a:ext>
            </a:extLst>
          </p:cNvPr>
          <p:cNvGrpSpPr/>
          <p:nvPr/>
        </p:nvGrpSpPr>
        <p:grpSpPr>
          <a:xfrm>
            <a:off x="1921207" y="3757128"/>
            <a:ext cx="8110244" cy="677108"/>
            <a:chOff x="3368844" y="1957078"/>
            <a:chExt cx="8110244" cy="6771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2E7E38-9DEF-897F-A03D-C8991B46DF55}"/>
                </a:ext>
              </a:extLst>
            </p:cNvPr>
            <p:cNvSpPr txBox="1"/>
            <p:nvPr/>
          </p:nvSpPr>
          <p:spPr>
            <a:xfrm>
              <a:off x="3870731" y="1957078"/>
              <a:ext cx="76083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NL"/>
              </a:defPPr>
              <a:lvl1pPr algn="ctr">
                <a:defRPr sz="1600" b="1">
                  <a:solidFill>
                    <a:schemeClr val="bg1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Manage risks for people and biodiversity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AB5C8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Due diligence on cultivation and wild collection practices in natural raw materials     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D378B3-9F8D-FF35-CB21-E54799E98296}"/>
                </a:ext>
              </a:extLst>
            </p:cNvPr>
            <p:cNvGrpSpPr/>
            <p:nvPr/>
          </p:nvGrpSpPr>
          <p:grpSpPr>
            <a:xfrm>
              <a:off x="3368844" y="2064799"/>
              <a:ext cx="446887" cy="461665"/>
              <a:chOff x="3416970" y="2051905"/>
              <a:chExt cx="446887" cy="46166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087C013-6863-04B3-A679-D58BFCA92BE4}"/>
                  </a:ext>
                </a:extLst>
              </p:cNvPr>
              <p:cNvSpPr/>
              <p:nvPr/>
            </p:nvSpPr>
            <p:spPr>
              <a:xfrm>
                <a:off x="3416970" y="2060274"/>
                <a:ext cx="440012" cy="440012"/>
              </a:xfrm>
              <a:prstGeom prst="ellipse">
                <a:avLst/>
              </a:prstGeom>
              <a:solidFill>
                <a:srgbClr val="6AB5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BD32BA-EB92-957A-324A-35CBA90B9BFB}"/>
                  </a:ext>
                </a:extLst>
              </p:cNvPr>
              <p:cNvSpPr txBox="1"/>
              <p:nvPr/>
            </p:nvSpPr>
            <p:spPr>
              <a:xfrm>
                <a:off x="3423845" y="2051905"/>
                <a:ext cx="44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Extra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A4E6E6-E65D-AD7A-4FBA-7EE7CE337D9E}"/>
              </a:ext>
            </a:extLst>
          </p:cNvPr>
          <p:cNvGrpSpPr/>
          <p:nvPr/>
        </p:nvGrpSpPr>
        <p:grpSpPr>
          <a:xfrm>
            <a:off x="1921207" y="4641870"/>
            <a:ext cx="8475938" cy="677108"/>
            <a:chOff x="3368844" y="1957078"/>
            <a:chExt cx="8475938" cy="6771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7ABAE7-FE50-7CBC-6679-C9A5969BF6D6}"/>
                </a:ext>
              </a:extLst>
            </p:cNvPr>
            <p:cNvSpPr txBox="1"/>
            <p:nvPr/>
          </p:nvSpPr>
          <p:spPr>
            <a:xfrm>
              <a:off x="3870732" y="1957078"/>
              <a:ext cx="79740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NL"/>
              </a:defPPr>
              <a:lvl1pPr algn="ctr">
                <a:defRPr sz="1600" b="1">
                  <a:solidFill>
                    <a:schemeClr val="bg1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Promote positive impact for people and biodiversity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AB5C8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Improving cultivation and wild collection practices in strategic natural raw materials     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80B17D-5CA5-2B2B-2ACF-821C381AFC75}"/>
                </a:ext>
              </a:extLst>
            </p:cNvPr>
            <p:cNvGrpSpPr/>
            <p:nvPr/>
          </p:nvGrpSpPr>
          <p:grpSpPr>
            <a:xfrm>
              <a:off x="3368844" y="2064799"/>
              <a:ext cx="446887" cy="461665"/>
              <a:chOff x="3416970" y="2051905"/>
              <a:chExt cx="446887" cy="46166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205C1E1-2D18-6AA7-3C64-BCE3312FE818}"/>
                  </a:ext>
                </a:extLst>
              </p:cNvPr>
              <p:cNvSpPr/>
              <p:nvPr/>
            </p:nvSpPr>
            <p:spPr>
              <a:xfrm>
                <a:off x="3416970" y="2060274"/>
                <a:ext cx="440012" cy="440012"/>
              </a:xfrm>
              <a:prstGeom prst="ellipse">
                <a:avLst/>
              </a:prstGeom>
              <a:solidFill>
                <a:srgbClr val="6AB5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6CBE5B-66D9-77B4-FECC-AA4CB8A1AA06}"/>
                  </a:ext>
                </a:extLst>
              </p:cNvPr>
              <p:cNvSpPr txBox="1"/>
              <p:nvPr/>
            </p:nvSpPr>
            <p:spPr>
              <a:xfrm>
                <a:off x="3423845" y="2051905"/>
                <a:ext cx="44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ExtraBold" pitchFamily="2" charset="77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1971E71-54F6-BFC7-0ADD-A43451CD6CEC}"/>
              </a:ext>
            </a:extLst>
          </p:cNvPr>
          <p:cNvSpPr txBox="1"/>
          <p:nvPr/>
        </p:nvSpPr>
        <p:spPr>
          <a:xfrm>
            <a:off x="2423094" y="5526610"/>
            <a:ext cx="84908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NL"/>
            </a:defPPr>
            <a:lvl1pPr algn="ctr">
              <a:defRPr sz="16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Monitoring, reporting and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AB5C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Monitoring of implementation and impact, with options for verification and certification    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DAA9E-76B9-4B1E-EE61-02FECA2BAB8A}"/>
              </a:ext>
            </a:extLst>
          </p:cNvPr>
          <p:cNvGrpSpPr/>
          <p:nvPr/>
        </p:nvGrpSpPr>
        <p:grpSpPr>
          <a:xfrm>
            <a:off x="1921207" y="5634331"/>
            <a:ext cx="446887" cy="461665"/>
            <a:chOff x="3416970" y="2051905"/>
            <a:chExt cx="446887" cy="46166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8CA684-2636-8AA0-9FB6-BF27D7060810}"/>
                </a:ext>
              </a:extLst>
            </p:cNvPr>
            <p:cNvSpPr/>
            <p:nvPr/>
          </p:nvSpPr>
          <p:spPr>
            <a:xfrm>
              <a:off x="3416970" y="2060274"/>
              <a:ext cx="440012" cy="440012"/>
            </a:xfrm>
            <a:prstGeom prst="ellipse">
              <a:avLst/>
            </a:prstGeom>
            <a:solidFill>
              <a:srgbClr val="6AB5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AD78F-FEAC-F26F-B5C7-AF895DE4EF82}"/>
                </a:ext>
              </a:extLst>
            </p:cNvPr>
            <p:cNvSpPr txBox="1"/>
            <p:nvPr/>
          </p:nvSpPr>
          <p:spPr>
            <a:xfrm>
              <a:off x="3423845" y="2051905"/>
              <a:ext cx="440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Bold" pitchFamily="2" charset="77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33" name="Picture 32" descr="A blue and black logo&#10;&#10;Description automatically generated">
            <a:extLst>
              <a:ext uri="{FF2B5EF4-FFF2-40B4-BE49-F238E27FC236}">
                <a16:creationId xmlns:a16="http://schemas.microsoft.com/office/drawing/2014/main" id="{F291169E-A60C-5537-6A18-64F3835E44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776" y="801904"/>
            <a:ext cx="1317489" cy="2808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43BD4-1897-0001-52B2-6D7B7493FDB0}"/>
              </a:ext>
            </a:extLst>
          </p:cNvPr>
          <p:cNvSpPr txBox="1"/>
          <p:nvPr/>
        </p:nvSpPr>
        <p:spPr>
          <a:xfrm>
            <a:off x="254332" y="3657497"/>
            <a:ext cx="11683336" cy="884740"/>
          </a:xfrm>
          <a:prstGeom prst="rect">
            <a:avLst/>
          </a:prstGeom>
          <a:solidFill>
            <a:srgbClr val="FFFF00">
              <a:alpha val="18977"/>
            </a:srgbClr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805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4D6C-B15C-15D0-33EC-608D9530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532" y="522069"/>
            <a:ext cx="9445286" cy="964210"/>
          </a:xfrm>
        </p:spPr>
        <p:txBody>
          <a:bodyPr/>
          <a:lstStyle/>
          <a:p>
            <a:r>
              <a:rPr lang="en-NL"/>
              <a:t>Due diligence steps (OECD)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CDC19-D041-E2C6-EA2E-A6AFAFD4F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929" y="1683835"/>
            <a:ext cx="8096904" cy="47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E6840-E289-4126-921A-2ADEC1E881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530" y="1985505"/>
            <a:ext cx="9382984" cy="4653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EA87B-D388-4780-BAFF-4AFEAC56D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612" y="1715234"/>
            <a:ext cx="3324488" cy="332448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B34AE0-3958-46C4-8605-0D1394D109E8}"/>
              </a:ext>
            </a:extLst>
          </p:cNvPr>
          <p:cNvSpPr txBox="1"/>
          <p:nvPr/>
        </p:nvSpPr>
        <p:spPr>
          <a:xfrm>
            <a:off x="8012265" y="1770147"/>
            <a:ext cx="3811874" cy="37020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de-DE" sz="1333" b="1" dirty="0">
                <a:solidFill>
                  <a:srgbClr val="6AB5C8"/>
                </a:solidFill>
                <a:sym typeface="Wingdings" panose="05000000000000000000" pitchFamily="2" charset="2"/>
              </a:rPr>
              <a:t>Due Diligence (</a:t>
            </a:r>
            <a:r>
              <a:rPr lang="en-ZA" sz="1333" b="1" dirty="0">
                <a:solidFill>
                  <a:srgbClr val="6AB5C8"/>
                </a:solidFill>
                <a:sym typeface="Wingdings" panose="05000000000000000000" pitchFamily="2" charset="2"/>
              </a:rPr>
              <a:t>With</a:t>
            </a:r>
            <a:r>
              <a:rPr lang="de-DE" sz="1333" b="1" dirty="0">
                <a:solidFill>
                  <a:srgbClr val="6AB5C8"/>
                </a:solidFill>
                <a:sym typeface="Wingdings" panose="05000000000000000000" pitchFamily="2" charset="2"/>
              </a:rPr>
              <a:t> Reporting) Obligation</a:t>
            </a:r>
          </a:p>
          <a:p>
            <a:pPr marL="228594" indent="-228594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333" b="1" dirty="0"/>
              <a:t>EU Nagoya Protocol (2014)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b="1" dirty="0"/>
              <a:t>German Supply Chain Due Diligence Act (2020)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French Duty </a:t>
            </a:r>
            <a:r>
              <a:rPr lang="de-DE" sz="1333" dirty="0" err="1"/>
              <a:t>of</a:t>
            </a:r>
            <a:r>
              <a:rPr lang="de-DE" sz="1333" dirty="0"/>
              <a:t> </a:t>
            </a:r>
            <a:r>
              <a:rPr lang="de-DE" sz="1333" dirty="0" err="1"/>
              <a:t>Vigilance</a:t>
            </a:r>
            <a:r>
              <a:rPr lang="de-DE" sz="1333" dirty="0"/>
              <a:t> Law (2020)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 err="1"/>
              <a:t>Norwegian</a:t>
            </a:r>
            <a:r>
              <a:rPr lang="de-DE" sz="1333" dirty="0"/>
              <a:t> Transparency Act (2022)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b="1" dirty="0"/>
              <a:t>EU </a:t>
            </a:r>
            <a:r>
              <a:rPr lang="en-US" sz="1333" b="1" dirty="0"/>
              <a:t>deforestation-free products (2023)</a:t>
            </a:r>
            <a:endParaRPr lang="de-DE" sz="1333" b="1" dirty="0"/>
          </a:p>
          <a:p>
            <a:endParaRPr lang="de-DE" sz="1333" dirty="0"/>
          </a:p>
          <a:p>
            <a:r>
              <a:rPr lang="de-DE" sz="1333" b="1" dirty="0">
                <a:solidFill>
                  <a:schemeClr val="accent4"/>
                </a:solidFill>
              </a:rPr>
              <a:t>Reporting Obligation</a:t>
            </a:r>
          </a:p>
          <a:p>
            <a:pPr marL="228594" indent="-228594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333" dirty="0" err="1"/>
              <a:t>Australian</a:t>
            </a:r>
            <a:r>
              <a:rPr lang="de-DE" sz="1333" dirty="0"/>
              <a:t> Modern </a:t>
            </a:r>
            <a:r>
              <a:rPr lang="de-DE" sz="1333" dirty="0" err="1"/>
              <a:t>Slavery</a:t>
            </a:r>
            <a:r>
              <a:rPr lang="de-DE" sz="1333" dirty="0"/>
              <a:t> Act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California Transparency in Supply Chains Act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UK Modern </a:t>
            </a:r>
            <a:r>
              <a:rPr lang="de-DE" sz="1333" dirty="0" err="1"/>
              <a:t>Slavery</a:t>
            </a:r>
            <a:r>
              <a:rPr lang="de-DE" sz="1333" dirty="0"/>
              <a:t> Act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Swiss Non-Financial Reporting Regime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EU Corporate Reporting </a:t>
            </a:r>
            <a:r>
              <a:rPr lang="de-DE" sz="1333" dirty="0" err="1"/>
              <a:t>Directive</a:t>
            </a:r>
            <a:r>
              <a:rPr lang="de-DE" sz="1333" dirty="0"/>
              <a:t> (2021)</a:t>
            </a:r>
          </a:p>
          <a:p>
            <a:endParaRPr lang="de-DE" sz="1333" dirty="0"/>
          </a:p>
          <a:p>
            <a:r>
              <a:rPr lang="de-DE" sz="1333" b="1" dirty="0" err="1">
                <a:solidFill>
                  <a:srgbClr val="009051"/>
                </a:solidFill>
              </a:rPr>
              <a:t>Proposals</a:t>
            </a:r>
            <a:r>
              <a:rPr lang="de-DE" sz="1333" b="1" dirty="0">
                <a:solidFill>
                  <a:srgbClr val="009051"/>
                </a:solidFill>
              </a:rPr>
              <a:t> </a:t>
            </a:r>
            <a:r>
              <a:rPr lang="de-DE" sz="1333" b="1" dirty="0" err="1">
                <a:solidFill>
                  <a:srgbClr val="009051"/>
                </a:solidFill>
              </a:rPr>
              <a:t>for</a:t>
            </a:r>
            <a:r>
              <a:rPr lang="de-DE" sz="1333" b="1" dirty="0">
                <a:solidFill>
                  <a:srgbClr val="009051"/>
                </a:solidFill>
              </a:rPr>
              <a:t> Regimes </a:t>
            </a:r>
            <a:r>
              <a:rPr lang="de-DE" sz="1333" b="1" dirty="0" err="1">
                <a:solidFill>
                  <a:srgbClr val="009051"/>
                </a:solidFill>
              </a:rPr>
              <a:t>Developed</a:t>
            </a:r>
            <a:r>
              <a:rPr lang="de-DE" sz="1333" b="1" dirty="0">
                <a:solidFill>
                  <a:srgbClr val="009051"/>
                </a:solidFill>
              </a:rPr>
              <a:t>/</a:t>
            </a:r>
            <a:r>
              <a:rPr lang="de-DE" sz="1333" b="1" dirty="0" err="1">
                <a:solidFill>
                  <a:srgbClr val="009051"/>
                </a:solidFill>
              </a:rPr>
              <a:t>Considered</a:t>
            </a:r>
            <a:endParaRPr lang="de-DE" sz="1333" b="1" dirty="0">
              <a:solidFill>
                <a:srgbClr val="009051"/>
              </a:solidFill>
            </a:endParaRPr>
          </a:p>
          <a:p>
            <a:pPr marL="228594" indent="-228594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333" dirty="0" err="1"/>
              <a:t>Dutch</a:t>
            </a:r>
            <a:r>
              <a:rPr lang="de-DE" sz="1333" dirty="0"/>
              <a:t> Child Labour Due Diligence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 err="1"/>
              <a:t>Belgian</a:t>
            </a:r>
            <a:r>
              <a:rPr lang="de-DE" sz="1333" dirty="0"/>
              <a:t> Duty </a:t>
            </a:r>
            <a:r>
              <a:rPr lang="de-DE" sz="1333" dirty="0" err="1"/>
              <a:t>of</a:t>
            </a:r>
            <a:r>
              <a:rPr lang="de-DE" sz="1333" dirty="0"/>
              <a:t> </a:t>
            </a:r>
            <a:r>
              <a:rPr lang="de-DE" sz="1333" dirty="0" err="1"/>
              <a:t>Vigilance</a:t>
            </a:r>
            <a:endParaRPr lang="de-DE" sz="1333" dirty="0"/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b="1" dirty="0"/>
              <a:t>EU Corporate </a:t>
            </a:r>
            <a:r>
              <a:rPr lang="de-DE" sz="1333" b="1" dirty="0" err="1"/>
              <a:t>Sustainability</a:t>
            </a:r>
            <a:r>
              <a:rPr lang="de-DE" sz="1333" b="1" dirty="0"/>
              <a:t> Due Diligence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r>
              <a:rPr lang="de-DE" sz="1333" dirty="0"/>
              <a:t>Canadian </a:t>
            </a:r>
            <a:r>
              <a:rPr lang="de-DE" sz="1333" dirty="0" err="1"/>
              <a:t>Forced</a:t>
            </a:r>
            <a:r>
              <a:rPr lang="de-DE" sz="1333" dirty="0"/>
              <a:t> and Child Labour Due Diligence</a:t>
            </a:r>
          </a:p>
          <a:p>
            <a:pPr marL="228594" indent="-228594">
              <a:buFont typeface="Symbol" panose="05050102010706020507" pitchFamily="18" charset="2"/>
              <a:buChar char="-"/>
            </a:pPr>
            <a:endParaRPr lang="de-DE" sz="1333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F45316-B9CB-4979-9550-183FF6398A3A}"/>
              </a:ext>
            </a:extLst>
          </p:cNvPr>
          <p:cNvSpPr/>
          <p:nvPr/>
        </p:nvSpPr>
        <p:spPr>
          <a:xfrm>
            <a:off x="7708075" y="3281478"/>
            <a:ext cx="192000" cy="192000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6AB5C8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4FBD51-4EC7-474E-9835-BBCD17053E0B}"/>
              </a:ext>
            </a:extLst>
          </p:cNvPr>
          <p:cNvSpPr/>
          <p:nvPr/>
        </p:nvSpPr>
        <p:spPr>
          <a:xfrm>
            <a:off x="7710655" y="4721145"/>
            <a:ext cx="192000" cy="192000"/>
          </a:xfrm>
          <a:prstGeom prst="ellipse">
            <a:avLst/>
          </a:prstGeom>
          <a:solidFill>
            <a:srgbClr val="0090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C1576A-2D44-4BFF-8F9E-6309FC62DE1C}"/>
              </a:ext>
            </a:extLst>
          </p:cNvPr>
          <p:cNvSpPr/>
          <p:nvPr/>
        </p:nvSpPr>
        <p:spPr>
          <a:xfrm>
            <a:off x="7708075" y="1793505"/>
            <a:ext cx="192000" cy="192000"/>
          </a:xfrm>
          <a:prstGeom prst="ellipse">
            <a:avLst/>
          </a:prstGeom>
          <a:solidFill>
            <a:srgbClr val="6AB5C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1827CD4-26C5-A64D-D32B-A44C61F3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552" y="497532"/>
            <a:ext cx="9445286" cy="964210"/>
          </a:xfrm>
        </p:spPr>
        <p:txBody>
          <a:bodyPr/>
          <a:lstStyle/>
          <a:p>
            <a:r>
              <a:rPr lang="en-NL"/>
              <a:t>Evolving rules on due diligence</a:t>
            </a:r>
          </a:p>
        </p:txBody>
      </p:sp>
    </p:spTree>
    <p:extLst>
      <p:ext uri="{BB962C8B-B14F-4D97-AF65-F5344CB8AC3E}">
        <p14:creationId xmlns:p14="http://schemas.microsoft.com/office/powerpoint/2010/main" val="275305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1673-1161-3F61-40C1-16EACB6D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EU corporate sustainability due diligence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70812-8AFF-1F60-5331-C151F13F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AE7E5-F45E-4F17-9CD4-CDE6C6D5854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24DFD-5854-CB7E-841F-89ED382B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Proposal 2023 (expected adoption 2024)</a:t>
            </a:r>
          </a:p>
          <a:p>
            <a:r>
              <a:rPr lang="en-NL" dirty="0"/>
              <a:t>Risks for companies </a:t>
            </a:r>
            <a:r>
              <a:rPr lang="en-NL" b="1" dirty="0"/>
              <a:t>and</a:t>
            </a:r>
            <a:r>
              <a:rPr lang="en-NL" dirty="0"/>
              <a:t> risks for society (double materiality)</a:t>
            </a:r>
          </a:p>
          <a:p>
            <a:r>
              <a:rPr lang="en-NL" dirty="0"/>
              <a:t>Human rights &amp; environmental issues</a:t>
            </a:r>
          </a:p>
          <a:p>
            <a:pPr lvl="1"/>
            <a:endParaRPr lang="en-N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213335C-874B-0206-263A-25346DF5A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9292"/>
              </p:ext>
            </p:extLst>
          </p:nvPr>
        </p:nvGraphicFramePr>
        <p:xfrm>
          <a:off x="2630051" y="3890963"/>
          <a:ext cx="88713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695">
                  <a:extLst>
                    <a:ext uri="{9D8B030D-6E8A-4147-A177-3AD203B41FA5}">
                      <a16:colId xmlns:a16="http://schemas.microsoft.com/office/drawing/2014/main" val="872856995"/>
                    </a:ext>
                  </a:extLst>
                </a:gridCol>
                <a:gridCol w="4435695">
                  <a:extLst>
                    <a:ext uri="{9D8B030D-6E8A-4147-A177-3AD203B41FA5}">
                      <a16:colId xmlns:a16="http://schemas.microsoft.com/office/drawing/2014/main" val="359584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L" sz="2400" b="0" dirty="0">
                          <a:solidFill>
                            <a:schemeClr val="bg1"/>
                          </a:solidFill>
                        </a:rPr>
                        <a:t>Child labour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L" sz="2400" b="0" dirty="0">
                          <a:solidFill>
                            <a:schemeClr val="bg1"/>
                          </a:solidFill>
                        </a:rPr>
                        <a:t>Forced labour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Freedom of association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Occupational health and safety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Minimum wage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etc</a:t>
                      </a:r>
                    </a:p>
                  </a:txBody>
                  <a:tcPr>
                    <a:solidFill>
                      <a:srgbClr val="6AB5C8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Greenhouse gas emissions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Pollution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Biodiversity loss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Ecosystem degradation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etc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L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AB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1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07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-Ocean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595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ocean theme" id="{B4A2F988-687E-224A-829F-C5C158BEFC62}" vid="{FF65B1E4-9AF9-C14D-B8B3-E8ECFEF7F1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2716E4F07284383E0ACD3851D1467" ma:contentTypeVersion="15" ma:contentTypeDescription="Create a new document." ma:contentTypeScope="" ma:versionID="02640926a1990b79aabe6e994b674420">
  <xsd:schema xmlns:xsd="http://www.w3.org/2001/XMLSchema" xmlns:xs="http://www.w3.org/2001/XMLSchema" xmlns:p="http://schemas.microsoft.com/office/2006/metadata/properties" xmlns:ns2="84272a95-10c6-4fa4-888a-10b4cf00c55a" xmlns:ns3="a4588ad0-fabc-4716-b77f-5eb1b4db9c81" targetNamespace="http://schemas.microsoft.com/office/2006/metadata/properties" ma:root="true" ma:fieldsID="794ee36755243b71cf769dc658a81d88" ns2:_="" ns3:_="">
    <xsd:import namespace="84272a95-10c6-4fa4-888a-10b4cf00c55a"/>
    <xsd:import namespace="a4588ad0-fabc-4716-b77f-5eb1b4db9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72a95-10c6-4fa4-888a-10b4cf00c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49946dd-65bd-457f-907e-89bf32ddd8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88ad0-fabc-4716-b77f-5eb1b4db9c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e85c17-30d3-4bb8-a450-b0e6ddd2a346}" ma:internalName="TaxCatchAll" ma:showField="CatchAllData" ma:web="a4588ad0-fabc-4716-b77f-5eb1b4db9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244C9-8DCD-4507-AD32-582ABDAB0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72a95-10c6-4fa4-888a-10b4cf00c55a"/>
    <ds:schemaRef ds:uri="a4588ad0-fabc-4716-b77f-5eb1b4db9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2373EE-2D84-4B2C-A781-17845910B3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1-Ocean theme</Template>
  <TotalTime>1403</TotalTime>
  <Words>696</Words>
  <Application>Microsoft Office PowerPoint</Application>
  <PresentationFormat>Widescreen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Fira Sans Extra Condensed Medium</vt:lpstr>
      <vt:lpstr>Lucida Grande</vt:lpstr>
      <vt:lpstr>Montserrat</vt:lpstr>
      <vt:lpstr>Montserrat ExtraBold</vt:lpstr>
      <vt:lpstr>Montserrat Light</vt:lpstr>
      <vt:lpstr>Segoe UI</vt:lpstr>
      <vt:lpstr>Symbol</vt:lpstr>
      <vt:lpstr>Wingdings</vt:lpstr>
      <vt:lpstr>1-Ocean theme</vt:lpstr>
      <vt:lpstr>PowerPoint Presentation</vt:lpstr>
      <vt:lpstr>PowerPoint Presentation</vt:lpstr>
      <vt:lpstr>Our Focus: Botanicals</vt:lpstr>
      <vt:lpstr>The UEBT standard – Sourcing with respect</vt:lpstr>
      <vt:lpstr>PowerPoint Presentation</vt:lpstr>
      <vt:lpstr>UEBT  members commitments</vt:lpstr>
      <vt:lpstr>Due diligence steps (OECD)</vt:lpstr>
      <vt:lpstr>Evolving rules on due diligence</vt:lpstr>
      <vt:lpstr>EU corporate sustainability due diligence</vt:lpstr>
      <vt:lpstr>Due diligence steps (EU)</vt:lpstr>
      <vt:lpstr>Implications for biotrade sector</vt:lpstr>
      <vt:lpstr>PowerPoint Presentation</vt:lpstr>
      <vt:lpstr>Implications for biotrade sector</vt:lpstr>
      <vt:lpstr>Examples of what UEBT is doing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rules on due diligence</dc:title>
  <dc:creator>Maria Julia Oliva</dc:creator>
  <cp:lastModifiedBy>El Mohamadi, Adrie GIZ ZA</cp:lastModifiedBy>
  <cp:revision>8</cp:revision>
  <dcterms:created xsi:type="dcterms:W3CDTF">2023-09-13T08:19:42Z</dcterms:created>
  <dcterms:modified xsi:type="dcterms:W3CDTF">2023-09-15T05:16:43Z</dcterms:modified>
</cp:coreProperties>
</file>